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sldIdLst>
    <p:sldId id="256" r:id="rId2"/>
    <p:sldId id="262" r:id="rId3"/>
    <p:sldId id="261" r:id="rId4"/>
    <p:sldId id="263" r:id="rId5"/>
    <p:sldId id="272" r:id="rId6"/>
    <p:sldId id="273" r:id="rId7"/>
    <p:sldId id="267" r:id="rId8"/>
    <p:sldId id="274" r:id="rId9"/>
    <p:sldId id="282" r:id="rId10"/>
    <p:sldId id="264" r:id="rId11"/>
    <p:sldId id="284" r:id="rId12"/>
    <p:sldId id="265" r:id="rId13"/>
    <p:sldId id="275" r:id="rId14"/>
    <p:sldId id="276" r:id="rId15"/>
    <p:sldId id="266" r:id="rId16"/>
    <p:sldId id="277" r:id="rId17"/>
    <p:sldId id="268" r:id="rId18"/>
    <p:sldId id="278" r:id="rId19"/>
    <p:sldId id="269" r:id="rId20"/>
    <p:sldId id="283" r:id="rId21"/>
    <p:sldId id="270" r:id="rId22"/>
    <p:sldId id="280" r:id="rId23"/>
    <p:sldId id="271" r:id="rId24"/>
    <p:sldId id="281" r:id="rId25"/>
    <p:sldId id="28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127" autoAdjust="0"/>
    <p:restoredTop sz="94692" autoAdjust="0"/>
  </p:normalViewPr>
  <p:slideViewPr>
    <p:cSldViewPr>
      <p:cViewPr varScale="1">
        <p:scale>
          <a:sx n="70" d="100"/>
          <a:sy n="70" d="100"/>
        </p:scale>
        <p:origin x="-898" y="-10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C69995-73F9-413B-8ED4-58FC06DE5395}" type="datetimeFigureOut">
              <a:rPr lang="en-US" smtClean="0"/>
              <a:pPr/>
              <a:t>11/9/2015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1AC5B0-8731-4981-A751-FF581ADF557A}" type="slidenum">
              <a:rPr lang="en-US" smtClean="0"/>
              <a:pPr/>
              <a:t>‹#›</a:t>
            </a:fld>
            <a:endParaRPr lang="en-US"/>
          </a:p>
        </p:txBody>
      </p:sp>
    </p:spTree>
    <p:extLst>
      <p:ext uri="{BB962C8B-B14F-4D97-AF65-F5344CB8AC3E}">
        <p14:creationId xmlns="" xmlns:p14="http://schemas.microsoft.com/office/powerpoint/2010/main" val="2168707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1AC5B0-8731-4981-A751-FF581ADF557A}" type="slidenum">
              <a:rPr lang="en-US" smtClean="0"/>
              <a:pPr/>
              <a:t>24</a:t>
            </a:fld>
            <a:endParaRPr lang="en-US"/>
          </a:p>
        </p:txBody>
      </p:sp>
    </p:spTree>
    <p:extLst>
      <p:ext uri="{BB962C8B-B14F-4D97-AF65-F5344CB8AC3E}">
        <p14:creationId xmlns="" xmlns:p14="http://schemas.microsoft.com/office/powerpoint/2010/main" val="3467453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0EBD19-0B19-41DD-A1AD-0E99EB8748CC}"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2C51D-1C34-4054-8D0B-82D70D13FD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0EBD19-0B19-41DD-A1AD-0E99EB8748CC}"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2C51D-1C34-4054-8D0B-82D70D13FD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0EBD19-0B19-41DD-A1AD-0E99EB8748CC}"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2C51D-1C34-4054-8D0B-82D70D13FD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0EBD19-0B19-41DD-A1AD-0E99EB8748CC}"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2C51D-1C34-4054-8D0B-82D70D13FD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F40EBD19-0B19-41DD-A1AD-0E99EB8748CC}"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32C51D-1C34-4054-8D0B-82D70D13FD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0EBD19-0B19-41DD-A1AD-0E99EB8748CC}"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2C51D-1C34-4054-8D0B-82D70D13FD93}"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0EBD19-0B19-41DD-A1AD-0E99EB8748CC}" type="datetimeFigureOut">
              <a:rPr lang="en-US" smtClean="0"/>
              <a:pPr/>
              <a:t>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32C51D-1C34-4054-8D0B-82D70D13FD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0EBD19-0B19-41DD-A1AD-0E99EB8748CC}" type="datetimeFigureOut">
              <a:rPr lang="en-US" smtClean="0"/>
              <a:pPr/>
              <a:t>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32C51D-1C34-4054-8D0B-82D70D13FD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0EBD19-0B19-41DD-A1AD-0E99EB8748CC}" type="datetimeFigureOut">
              <a:rPr lang="en-US" smtClean="0"/>
              <a:pPr/>
              <a:t>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32C51D-1C34-4054-8D0B-82D70D13FD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F40EBD19-0B19-41DD-A1AD-0E99EB8748CC}" type="datetimeFigureOut">
              <a:rPr lang="en-US" smtClean="0"/>
              <a:pPr/>
              <a:t>11/9/2015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8432C51D-1C34-4054-8D0B-82D70D13FD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0EBD19-0B19-41DD-A1AD-0E99EB8748CC}"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32C51D-1C34-4054-8D0B-82D70D13FD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F40EBD19-0B19-41DD-A1AD-0E99EB8748CC}" type="datetimeFigureOut">
              <a:rPr lang="en-US" smtClean="0"/>
              <a:pPr/>
              <a:t>11/9/2015</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8432C51D-1C34-4054-8D0B-82D70D13FD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google.com/url?sa=i&amp;rct=j&amp;q=&amp;esrc=s&amp;source=images&amp;cd=&amp;cad=rja&amp;uact=8&amp;ved=0CAcQjRxqFQoTCJOumui908gCFQo1PgodDRULRQ&amp;url=http://terrificparenting.com/morning-routines&amp;psig=AFQjCNGO1ApUhjeEDTGtE7WqffsCNp7CZw&amp;ust=1445514095285133"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amp;esrc=s&amp;source=images&amp;cd=&amp;cad=rja&amp;uact=8&amp;ved=0CAcQjRxqFQoTCJ67q8r508gCFY_9gAodA7UHCw&amp;url=http://www.opencouncil.co.uk/school%20projects.html&amp;psig=AFQjCNHJyPDAICjtybMoHI5oTIQ67yQSfg&amp;ust=1445530106822897"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dirty="0" smtClean="0"/>
              <a:t>Top Ten Behaviors for Supporting Student Success </a:t>
            </a:r>
            <a:endParaRPr lang="en-US" dirty="0"/>
          </a:p>
        </p:txBody>
      </p:sp>
      <p:sp>
        <p:nvSpPr>
          <p:cNvPr id="3" name="Subtitle 2"/>
          <p:cNvSpPr>
            <a:spLocks noGrp="1"/>
          </p:cNvSpPr>
          <p:nvPr>
            <p:ph type="subTitle" idx="1"/>
          </p:nvPr>
        </p:nvSpPr>
        <p:spPr>
          <a:xfrm rot="19140000">
            <a:off x="1595448" y="2705061"/>
            <a:ext cx="6511131" cy="329259"/>
          </a:xfrm>
        </p:spPr>
        <p:txBody>
          <a:bodyPr>
            <a:noAutofit/>
          </a:bodyPr>
          <a:lstStyle/>
          <a:p>
            <a:pPr algn="ctr"/>
            <a:r>
              <a:rPr lang="en-US" sz="2800" b="1" i="1" dirty="0" smtClean="0"/>
              <a:t>A Strong Start Begins In Early Elementary</a:t>
            </a:r>
          </a:p>
          <a:p>
            <a:endParaRPr lang="en-US" sz="2800" b="1" dirty="0"/>
          </a:p>
        </p:txBody>
      </p:sp>
      <p:pic>
        <p:nvPicPr>
          <p:cNvPr id="2050" name="Picture 2" descr="Image result for image school children"/>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91200" y="3276600"/>
            <a:ext cx="3009900" cy="2286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58195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9140000">
            <a:off x="1059467" y="2074313"/>
            <a:ext cx="5486400" cy="867444"/>
          </a:xfrm>
        </p:spPr>
        <p:txBody>
          <a:bodyPr/>
          <a:lstStyle/>
          <a:p>
            <a:r>
              <a:rPr lang="en-US" sz="4800" dirty="0" smtClean="0"/>
              <a:t>Successful students have child sized worries</a:t>
            </a:r>
            <a:endParaRPr lang="en-US" sz="4800" dirty="0"/>
          </a:p>
        </p:txBody>
      </p:sp>
      <p:sp>
        <p:nvSpPr>
          <p:cNvPr id="6" name="TextBox 5"/>
          <p:cNvSpPr txBox="1"/>
          <p:nvPr/>
        </p:nvSpPr>
        <p:spPr>
          <a:xfrm>
            <a:off x="240671" y="5213866"/>
            <a:ext cx="762000" cy="923330"/>
          </a:xfrm>
          <a:prstGeom prst="rect">
            <a:avLst/>
          </a:prstGeom>
          <a:noFill/>
        </p:spPr>
        <p:txBody>
          <a:bodyPr wrap="square" rtlCol="0">
            <a:spAutoFit/>
          </a:bodyPr>
          <a:lstStyle/>
          <a:p>
            <a:r>
              <a:rPr lang="en-US" sz="5400" b="1" i="1" dirty="0" smtClean="0"/>
              <a:t>4.</a:t>
            </a:r>
            <a:endParaRPr lang="en-US" sz="5400" b="1" i="1" dirty="0"/>
          </a:p>
        </p:txBody>
      </p:sp>
      <p:sp>
        <p:nvSpPr>
          <p:cNvPr id="9" name="AutoShape 7" descr="Image result for images of child anxiety"/>
          <p:cNvSpPr>
            <a:spLocks noChangeAspect="1" noChangeArrowheads="1"/>
          </p:cNvSpPr>
          <p:nvPr/>
        </p:nvSpPr>
        <p:spPr bwMode="auto">
          <a:xfrm>
            <a:off x="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8" name="Picture 12" descr="Image result for images of child anxiety"/>
          <p:cNvPicPr>
            <a:picLocks noGrp="1" noChangeAspect="1" noChangeArrowheads="1"/>
          </p:cNvPicPr>
          <p:nvPr>
            <p:ph type="pic" sz="quarter" idx="14"/>
          </p:nvPr>
        </p:nvPicPr>
        <p:blipFill>
          <a:blip r:embed="rId2" cstate="print">
            <a:extLst>
              <a:ext uri="{28A0092B-C50C-407E-A947-70E740481C1C}">
                <a14:useLocalDpi xmlns="" xmlns:a14="http://schemas.microsoft.com/office/drawing/2010/main" val="0"/>
              </a:ext>
            </a:extLst>
          </a:blip>
          <a:srcRect l="15480" r="15480"/>
          <a:stretch>
            <a:fillRect/>
          </a:stretch>
        </p:blipFill>
        <p:spPr bwMode="auto">
          <a:xfrm>
            <a:off x="5181600" y="2209800"/>
            <a:ext cx="3868337" cy="372851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55875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1" y="901212"/>
            <a:ext cx="8915400" cy="3416320"/>
          </a:xfrm>
          <a:prstGeom prst="rect">
            <a:avLst/>
          </a:prstGeom>
          <a:noFill/>
        </p:spPr>
        <p:txBody>
          <a:bodyPr wrap="square" rtlCol="0">
            <a:spAutoFit/>
          </a:bodyPr>
          <a:lstStyle/>
          <a:p>
            <a:r>
              <a:rPr lang="en-US" b="1" dirty="0" smtClean="0"/>
              <a:t>Sometimes children can feel “emotionally burdened” by adult issues such as </a:t>
            </a:r>
          </a:p>
          <a:p>
            <a:r>
              <a:rPr lang="en-US" b="1" dirty="0"/>
              <a:t>m</a:t>
            </a:r>
            <a:r>
              <a:rPr lang="en-US" b="1" dirty="0" smtClean="0"/>
              <a:t>oving, divorce and finances.</a:t>
            </a:r>
          </a:p>
          <a:p>
            <a:endParaRPr lang="en-US" dirty="0"/>
          </a:p>
          <a:p>
            <a:r>
              <a:rPr lang="en-US" dirty="0" smtClean="0"/>
              <a:t>“As </a:t>
            </a:r>
            <a:r>
              <a:rPr lang="en-US" dirty="0"/>
              <a:t>parents, our job is </a:t>
            </a:r>
            <a:r>
              <a:rPr lang="en-US" dirty="0" smtClean="0"/>
              <a:t>to teach </a:t>
            </a:r>
            <a:r>
              <a:rPr lang="en-US" dirty="0"/>
              <a:t>our children to thrive in this world while simultaneously protecting them</a:t>
            </a:r>
            <a:r>
              <a:rPr lang="en-US" dirty="0" smtClean="0"/>
              <a:t>.</a:t>
            </a:r>
          </a:p>
          <a:p>
            <a:endParaRPr lang="en-US" dirty="0"/>
          </a:p>
          <a:p>
            <a:r>
              <a:rPr lang="en-US" dirty="0" smtClean="0"/>
              <a:t>Sometimes </a:t>
            </a:r>
            <a:r>
              <a:rPr lang="en-US" dirty="0"/>
              <a:t>during this process, we inadvertently place emotional burdens on them.</a:t>
            </a:r>
          </a:p>
          <a:p>
            <a:r>
              <a:rPr lang="en-US" dirty="0"/>
              <a:t>When this happens, (and it happens to all parents) don’t spend your time feeling guilty</a:t>
            </a:r>
          </a:p>
          <a:p>
            <a:r>
              <a:rPr lang="en-US" dirty="0"/>
              <a:t>because feeling guilty does not solve any problem. Spend your time helping your child</a:t>
            </a:r>
          </a:p>
          <a:p>
            <a:r>
              <a:rPr lang="en-US" dirty="0"/>
              <a:t>learn how to appropriately handle his emotions and learn to understand your own</a:t>
            </a:r>
          </a:p>
          <a:p>
            <a:r>
              <a:rPr lang="en-US" dirty="0"/>
              <a:t>emotions and deal with them so </a:t>
            </a:r>
            <a:r>
              <a:rPr lang="en-US" i="1" u="sng" dirty="0"/>
              <a:t>that your children can enjoy childhood and not be</a:t>
            </a:r>
          </a:p>
          <a:p>
            <a:r>
              <a:rPr lang="en-US" i="1" u="sng" dirty="0"/>
              <a:t>overburdened by adult </a:t>
            </a:r>
            <a:r>
              <a:rPr lang="en-US" i="1" u="sng" dirty="0" smtClean="0"/>
              <a:t>emotions</a:t>
            </a:r>
            <a:r>
              <a:rPr lang="en-US" dirty="0" smtClean="0"/>
              <a:t>.”   Bellaire Counseling, 2013</a:t>
            </a:r>
            <a:endParaRPr lang="en-US" i="1" u="sng" dirty="0"/>
          </a:p>
        </p:txBody>
      </p:sp>
    </p:spTree>
    <p:extLst>
      <p:ext uri="{BB962C8B-B14F-4D97-AF65-F5344CB8AC3E}">
        <p14:creationId xmlns="" xmlns:p14="http://schemas.microsoft.com/office/powerpoint/2010/main" val="304128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Title 2"/>
          <p:cNvSpPr>
            <a:spLocks noGrp="1"/>
          </p:cNvSpPr>
          <p:nvPr>
            <p:ph type="title"/>
          </p:nvPr>
        </p:nvSpPr>
        <p:spPr/>
        <p:txBody>
          <a:bodyPr/>
          <a:lstStyle/>
          <a:p>
            <a:r>
              <a:rPr lang="en-US" sz="4400" dirty="0" smtClean="0"/>
              <a:t>Successful students have excellent attendance</a:t>
            </a:r>
            <a:endParaRPr lang="en-US" sz="4400" dirty="0"/>
          </a:p>
        </p:txBody>
      </p:sp>
      <p:pic>
        <p:nvPicPr>
          <p:cNvPr id="5122" name="Picture 2" descr="C:\Users\jtate\AppData\Local\Microsoft\Windows\INetCache\IE\QEF001BK\medium[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38253" y="3124200"/>
            <a:ext cx="3733800" cy="37338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76200" y="5257800"/>
            <a:ext cx="990600" cy="923330"/>
          </a:xfrm>
          <a:prstGeom prst="rect">
            <a:avLst/>
          </a:prstGeom>
          <a:noFill/>
        </p:spPr>
        <p:txBody>
          <a:bodyPr wrap="square" rtlCol="0">
            <a:spAutoFit/>
          </a:bodyPr>
          <a:lstStyle/>
          <a:p>
            <a:r>
              <a:rPr lang="en-US" sz="5400" b="1" dirty="0" smtClean="0"/>
              <a:t>5.</a:t>
            </a:r>
            <a:endParaRPr lang="en-US" sz="5400" b="1" dirty="0"/>
          </a:p>
        </p:txBody>
      </p:sp>
    </p:spTree>
    <p:extLst>
      <p:ext uri="{BB962C8B-B14F-4D97-AF65-F5344CB8AC3E}">
        <p14:creationId xmlns="" xmlns:p14="http://schemas.microsoft.com/office/powerpoint/2010/main" val="4157115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474345"/>
            <a:ext cx="7086600" cy="4616648"/>
          </a:xfrm>
          <a:prstGeom prst="rect">
            <a:avLst/>
          </a:prstGeom>
        </p:spPr>
        <p:txBody>
          <a:bodyPr wrap="square">
            <a:spAutoFit/>
          </a:bodyPr>
          <a:lstStyle/>
          <a:p>
            <a:pPr algn="ctr"/>
            <a:r>
              <a:rPr lang="en-US" sz="2400" b="1" dirty="0"/>
              <a:t>DID YOU KNOW?</a:t>
            </a:r>
          </a:p>
          <a:p>
            <a:r>
              <a:rPr lang="en-US" b="1" dirty="0" smtClean="0"/>
              <a:t>•Starting </a:t>
            </a:r>
            <a:r>
              <a:rPr lang="en-US" b="1" dirty="0"/>
              <a:t>in kindergarten, too many absences can cause children to fall behind in </a:t>
            </a:r>
            <a:r>
              <a:rPr lang="en-US" b="1" dirty="0" smtClean="0"/>
              <a:t>school.</a:t>
            </a:r>
          </a:p>
          <a:p>
            <a:r>
              <a:rPr lang="en-US" b="1" dirty="0" smtClean="0"/>
              <a:t>• Missing 10 percent (or about 18 days) can make it harder to learn to read.</a:t>
            </a:r>
          </a:p>
          <a:p>
            <a:r>
              <a:rPr lang="en-US" b="1" dirty="0" smtClean="0"/>
              <a:t>•Students </a:t>
            </a:r>
            <a:r>
              <a:rPr lang="en-US" b="1" dirty="0"/>
              <a:t>can still fall behind if they miss just a day or two days every few weeks.</a:t>
            </a:r>
          </a:p>
          <a:p>
            <a:r>
              <a:rPr lang="en-US" b="1" dirty="0" smtClean="0"/>
              <a:t>• </a:t>
            </a:r>
            <a:r>
              <a:rPr lang="en-US" b="1" dirty="0"/>
              <a:t>Being late to school may lead to poor attendance.</a:t>
            </a:r>
          </a:p>
          <a:p>
            <a:r>
              <a:rPr lang="en-US" b="1" dirty="0" smtClean="0"/>
              <a:t>•Absences </a:t>
            </a:r>
            <a:r>
              <a:rPr lang="en-US" b="1" dirty="0"/>
              <a:t>can </a:t>
            </a:r>
            <a:r>
              <a:rPr lang="en-US" b="1" dirty="0" smtClean="0"/>
              <a:t>affect </a:t>
            </a:r>
            <a:r>
              <a:rPr lang="en-US" b="1" dirty="0"/>
              <a:t>the whole classroom if the teacher has to slow down learning to help children catch up</a:t>
            </a:r>
            <a:r>
              <a:rPr lang="en-US" b="1" dirty="0" smtClean="0"/>
              <a:t>.</a:t>
            </a:r>
          </a:p>
          <a:p>
            <a:endParaRPr lang="en-US" dirty="0"/>
          </a:p>
          <a:p>
            <a:r>
              <a:rPr lang="en-US" dirty="0"/>
              <a:t>Attending school regularly helps children feel better about school—and themselves. Start building this </a:t>
            </a:r>
            <a:r>
              <a:rPr lang="en-US" dirty="0" smtClean="0"/>
              <a:t>habit in </a:t>
            </a:r>
            <a:r>
              <a:rPr lang="en-US" dirty="0"/>
              <a:t>preschool so they learn right away that going to school on time, every day is important. Good </a:t>
            </a:r>
            <a:r>
              <a:rPr lang="en-US" dirty="0" smtClean="0"/>
              <a:t>attendance will </a:t>
            </a:r>
            <a:r>
              <a:rPr lang="en-US" dirty="0"/>
              <a:t>help children do well in high school, college, and at work</a:t>
            </a:r>
            <a:r>
              <a:rPr lang="en-US" dirty="0" smtClean="0"/>
              <a:t>.                                               Michigan Dept. of Education</a:t>
            </a:r>
            <a:endParaRPr lang="en-US" dirty="0"/>
          </a:p>
        </p:txBody>
      </p:sp>
    </p:spTree>
    <p:extLst>
      <p:ext uri="{BB962C8B-B14F-4D97-AF65-F5344CB8AC3E}">
        <p14:creationId xmlns="" xmlns:p14="http://schemas.microsoft.com/office/powerpoint/2010/main" val="323972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knox.kyschools.us/web/wp-content/uploads/2015/09/AW-poster.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500" y="-136526"/>
            <a:ext cx="8851900" cy="69945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13216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smtClean="0"/>
              <a:t>Successful students have a strong work ethic</a:t>
            </a:r>
            <a:endParaRPr lang="en-US" sz="4400" dirty="0"/>
          </a:p>
        </p:txBody>
      </p:sp>
      <p:sp>
        <p:nvSpPr>
          <p:cNvPr id="4" name="Text Placeholder 3"/>
          <p:cNvSpPr>
            <a:spLocks noGrp="1"/>
          </p:cNvSpPr>
          <p:nvPr>
            <p:ph type="body" sz="half" idx="2"/>
          </p:nvPr>
        </p:nvSpPr>
        <p:spPr/>
        <p:txBody>
          <a:bodyPr/>
          <a:lstStyle/>
          <a:p>
            <a:r>
              <a:rPr lang="en-US" dirty="0" smtClean="0"/>
              <a:t>responsibilities that are expected to be completed well, persevere at tasks, cope with small amounts of frustration, stick to it</a:t>
            </a:r>
            <a:endParaRPr lang="en-US" dirty="0"/>
          </a:p>
        </p:txBody>
      </p:sp>
      <p:sp>
        <p:nvSpPr>
          <p:cNvPr id="6" name="TextBox 5"/>
          <p:cNvSpPr txBox="1"/>
          <p:nvPr/>
        </p:nvSpPr>
        <p:spPr>
          <a:xfrm>
            <a:off x="27160" y="5399813"/>
            <a:ext cx="887240" cy="923330"/>
          </a:xfrm>
          <a:prstGeom prst="rect">
            <a:avLst/>
          </a:prstGeom>
          <a:noFill/>
        </p:spPr>
        <p:txBody>
          <a:bodyPr wrap="square" rtlCol="0">
            <a:spAutoFit/>
          </a:bodyPr>
          <a:lstStyle/>
          <a:p>
            <a:r>
              <a:rPr lang="en-US" sz="5400" b="1" dirty="0" smtClean="0"/>
              <a:t>6.</a:t>
            </a:r>
            <a:endParaRPr lang="en-US" sz="5400" b="1" dirty="0"/>
          </a:p>
        </p:txBody>
      </p:sp>
      <p:pic>
        <p:nvPicPr>
          <p:cNvPr id="2056" name="Picture 8" descr="Image result for work ethic kids"/>
          <p:cNvPicPr>
            <a:picLocks noGrp="1" noChangeAspect="1" noChangeArrowheads="1"/>
          </p:cNvPicPr>
          <p:nvPr>
            <p:ph type="pic" sz="quarter" idx="14"/>
          </p:nvPr>
        </p:nvPicPr>
        <p:blipFill>
          <a:blip r:embed="rId2" cstate="print">
            <a:extLst>
              <a:ext uri="{28A0092B-C50C-407E-A947-70E740481C1C}">
                <a14:useLocalDpi xmlns="" xmlns:a14="http://schemas.microsoft.com/office/drawing/2010/main" val="0"/>
              </a:ext>
            </a:extLst>
          </a:blip>
          <a:srcRect t="13902" b="13902"/>
          <a:stretch>
            <a:fillRect/>
          </a:stretch>
        </p:blipFill>
        <p:spPr bwMode="auto">
          <a:xfrm>
            <a:off x="5562600" y="4084504"/>
            <a:ext cx="3581400" cy="3451951"/>
          </a:xfrm>
          <a:prstGeom prst="rect">
            <a:avLst/>
          </a:prstGeom>
          <a:noFill/>
          <a:extLst>
            <a:ext uri="{909E8E84-426E-40DD-AFC4-6F175D3DCCD1}">
              <a14:hiddenFill xmlns="" xmlns:a14="http://schemas.microsoft.com/office/drawing/2010/main">
                <a:solidFill>
                  <a:srgbClr val="FFFFFF"/>
                </a:solidFill>
              </a14:hiddenFill>
            </a:ext>
          </a:extLst>
        </p:spPr>
      </p:pic>
      <p:sp>
        <p:nvSpPr>
          <p:cNvPr id="9" name="AutoShape 10" descr="Image result for kids studying"/>
          <p:cNvSpPr>
            <a:spLocks noChangeAspect="1" noChangeArrowheads="1"/>
          </p:cNvSpPr>
          <p:nvPr/>
        </p:nvSpPr>
        <p:spPr bwMode="auto">
          <a:xfrm>
            <a:off x="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9" name="Picture 1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58983" y="3733799"/>
            <a:ext cx="2589343" cy="25893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10942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996997"/>
            <a:ext cx="5257800" cy="3662541"/>
          </a:xfrm>
          <a:prstGeom prst="rect">
            <a:avLst/>
          </a:prstGeom>
        </p:spPr>
        <p:txBody>
          <a:bodyPr wrap="square">
            <a:spAutoFit/>
          </a:bodyPr>
          <a:lstStyle/>
          <a:p>
            <a:r>
              <a:rPr lang="en-US" dirty="0">
                <a:latin typeface="Arial, Times New Roman"/>
              </a:rPr>
              <a:t>Perseverance is </a:t>
            </a:r>
            <a:r>
              <a:rPr lang="en-US" b="1" dirty="0">
                <a:latin typeface="Arial, Times New Roman"/>
              </a:rPr>
              <a:t>the ability and drive to start and continue steadfastly on the path towards any goal</a:t>
            </a:r>
            <a:r>
              <a:rPr lang="en-US" dirty="0">
                <a:latin typeface="Arial, Times New Roman"/>
              </a:rPr>
              <a:t> you set</a:t>
            </a:r>
            <a:r>
              <a:rPr lang="en-US" dirty="0" smtClean="0">
                <a:latin typeface="Arial, Times New Roman"/>
              </a:rPr>
              <a:t>.</a:t>
            </a:r>
          </a:p>
          <a:p>
            <a:endParaRPr lang="en-US" dirty="0">
              <a:latin typeface="Arial, Times New Roman"/>
            </a:endParaRPr>
          </a:p>
          <a:p>
            <a:r>
              <a:rPr lang="en-US" dirty="0">
                <a:latin typeface="Arial, Times New Roman"/>
              </a:rPr>
              <a:t>“</a:t>
            </a:r>
            <a:r>
              <a:rPr lang="en-US" sz="2000" dirty="0">
                <a:latin typeface="Arial, Times New Roman"/>
              </a:rPr>
              <a:t>Teaching our children to build </a:t>
            </a:r>
            <a:r>
              <a:rPr lang="en-US" sz="2000" dirty="0" smtClean="0">
                <a:latin typeface="Arial, Times New Roman"/>
              </a:rPr>
              <a:t>a strong </a:t>
            </a:r>
            <a:r>
              <a:rPr lang="en-US" sz="2000" dirty="0">
                <a:latin typeface="Arial, Times New Roman"/>
              </a:rPr>
              <a:t>work </a:t>
            </a:r>
            <a:r>
              <a:rPr lang="en-US" sz="2000" dirty="0" smtClean="0">
                <a:latin typeface="Arial, Times New Roman"/>
              </a:rPr>
              <a:t>ethic </a:t>
            </a:r>
            <a:r>
              <a:rPr lang="en-US" sz="2000" dirty="0">
                <a:latin typeface="Arial, Times New Roman"/>
              </a:rPr>
              <a:t>is developed through consistent repetition…It is stated that it takes twenty-one days to build a habit, whether it is good or bad, before it becomes routine. </a:t>
            </a:r>
            <a:r>
              <a:rPr lang="en-US" sz="2000" u="sng" dirty="0">
                <a:latin typeface="Arial, Times New Roman"/>
              </a:rPr>
              <a:t>Work </a:t>
            </a:r>
            <a:r>
              <a:rPr lang="en-US" sz="2000" u="sng" dirty="0" smtClean="0">
                <a:latin typeface="Arial, Times New Roman"/>
              </a:rPr>
              <a:t>ethic </a:t>
            </a:r>
            <a:r>
              <a:rPr lang="en-US" sz="2000" u="sng" dirty="0">
                <a:latin typeface="Arial, Times New Roman"/>
              </a:rPr>
              <a:t>is something that is not learned over night, or in a day. It is built upon by repetition and </a:t>
            </a:r>
            <a:r>
              <a:rPr lang="en-US" sz="2000" u="sng" dirty="0" smtClean="0">
                <a:latin typeface="Arial, Times New Roman"/>
              </a:rPr>
              <a:t>routine</a:t>
            </a:r>
            <a:r>
              <a:rPr lang="en-US" sz="2000" dirty="0" smtClean="0">
                <a:latin typeface="Arial, Times New Roman"/>
              </a:rPr>
              <a:t>.”  Dr. Wm. Morse</a:t>
            </a:r>
            <a:endParaRPr lang="en-US" sz="2000" dirty="0"/>
          </a:p>
        </p:txBody>
      </p:sp>
      <p:pic>
        <p:nvPicPr>
          <p:cNvPr id="2050" name="Picture 2" descr="http://www.tools-for-abundance.com/images/keep_goin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879642"/>
            <a:ext cx="2857500" cy="20002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55449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Successful students hear positive talk about school</a:t>
            </a:r>
            <a:endParaRPr lang="en-US" sz="4800" dirty="0"/>
          </a:p>
        </p:txBody>
      </p:sp>
      <p:sp>
        <p:nvSpPr>
          <p:cNvPr id="3" name="Text Placeholder 2"/>
          <p:cNvSpPr>
            <a:spLocks noGrp="1"/>
          </p:cNvSpPr>
          <p:nvPr>
            <p:ph type="body" idx="1"/>
          </p:nvPr>
        </p:nvSpPr>
        <p:spPr/>
        <p:txBody>
          <a:bodyPr/>
          <a:lstStyle/>
          <a:p>
            <a:r>
              <a:rPr lang="en-US" dirty="0" smtClean="0"/>
              <a:t>Knows parents value </a:t>
            </a:r>
            <a:r>
              <a:rPr lang="en-US" dirty="0" err="1" smtClean="0"/>
              <a:t>ed</a:t>
            </a:r>
            <a:r>
              <a:rPr lang="en-US" dirty="0" smtClean="0"/>
              <a:t>, respect for teachers</a:t>
            </a:r>
            <a:endParaRPr lang="en-US" dirty="0"/>
          </a:p>
        </p:txBody>
      </p:sp>
      <p:sp>
        <p:nvSpPr>
          <p:cNvPr id="4" name="TextBox 3"/>
          <p:cNvSpPr txBox="1"/>
          <p:nvPr/>
        </p:nvSpPr>
        <p:spPr>
          <a:xfrm>
            <a:off x="159945" y="5592199"/>
            <a:ext cx="685800" cy="1200329"/>
          </a:xfrm>
          <a:prstGeom prst="rect">
            <a:avLst/>
          </a:prstGeom>
          <a:noFill/>
        </p:spPr>
        <p:txBody>
          <a:bodyPr wrap="square" rtlCol="0">
            <a:spAutoFit/>
          </a:bodyPr>
          <a:lstStyle/>
          <a:p>
            <a:r>
              <a:rPr lang="en-US" sz="5400" b="1" dirty="0" smtClean="0"/>
              <a:t>7.</a:t>
            </a:r>
            <a:r>
              <a:rPr lang="en-US" b="1" dirty="0" smtClean="0"/>
              <a:t>.</a:t>
            </a:r>
            <a:endParaRPr lang="en-US" b="1" dirty="0"/>
          </a:p>
        </p:txBody>
      </p:sp>
      <p:pic>
        <p:nvPicPr>
          <p:cNvPr id="2050" name="Picture 2" descr="Image result for parent and child doing homework"/>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53000" y="3073096"/>
            <a:ext cx="3486150" cy="31053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99287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9600" y="2438400"/>
            <a:ext cx="4572000" cy="2554545"/>
          </a:xfrm>
          <a:prstGeom prst="rect">
            <a:avLst/>
          </a:prstGeom>
        </p:spPr>
        <p:txBody>
          <a:bodyPr>
            <a:spAutoFit/>
          </a:bodyPr>
          <a:lstStyle/>
          <a:p>
            <a:r>
              <a:rPr lang="en-US" dirty="0" smtClean="0"/>
              <a:t> “</a:t>
            </a:r>
            <a:r>
              <a:rPr lang="en-US" sz="2000" dirty="0" smtClean="0"/>
              <a:t>The </a:t>
            </a:r>
            <a:r>
              <a:rPr lang="en-US" sz="2000" dirty="0"/>
              <a:t>teacher and parent should really be a team in molding a child's </a:t>
            </a:r>
            <a:r>
              <a:rPr lang="en-US" sz="2000" dirty="0" smtClean="0"/>
              <a:t>education, The </a:t>
            </a:r>
            <a:r>
              <a:rPr lang="en-US" sz="2000" dirty="0"/>
              <a:t>child needs to thrive in that environment and trust their teacher. </a:t>
            </a:r>
            <a:r>
              <a:rPr lang="en-US" sz="2000" u="sng" dirty="0"/>
              <a:t>Parental attitudes toward school could influence the child's behavior in the classroom and at school</a:t>
            </a:r>
            <a:r>
              <a:rPr lang="en-US" sz="2000" dirty="0" smtClean="0"/>
              <a:t>.“  Dr. L. </a:t>
            </a:r>
            <a:r>
              <a:rPr lang="en-US" sz="2000" dirty="0" err="1" smtClean="0"/>
              <a:t>Zellinger</a:t>
            </a:r>
            <a:endParaRPr lang="en-US" sz="2000" dirty="0"/>
          </a:p>
        </p:txBody>
      </p:sp>
      <p:sp>
        <p:nvSpPr>
          <p:cNvPr id="3" name="TextBox 2"/>
          <p:cNvSpPr txBox="1"/>
          <p:nvPr/>
        </p:nvSpPr>
        <p:spPr>
          <a:xfrm>
            <a:off x="762000" y="762000"/>
            <a:ext cx="5127494" cy="1477328"/>
          </a:xfrm>
          <a:prstGeom prst="rect">
            <a:avLst/>
          </a:prstGeom>
          <a:noFill/>
        </p:spPr>
        <p:txBody>
          <a:bodyPr wrap="none" rtlCol="0">
            <a:spAutoFit/>
          </a:bodyPr>
          <a:lstStyle/>
          <a:p>
            <a:pPr marL="285750" indent="-285750">
              <a:buFont typeface="Arial" panose="020B0604020202020204" pitchFamily="34" charset="0"/>
              <a:buChar char="•"/>
            </a:pPr>
            <a:r>
              <a:rPr lang="en-US" b="1" dirty="0" smtClean="0"/>
              <a:t>Doing well in school is important in our family.</a:t>
            </a:r>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r>
              <a:rPr lang="en-US" b="1" dirty="0" smtClean="0"/>
              <a:t>We want you to learn and do well.</a:t>
            </a:r>
          </a:p>
          <a:p>
            <a:pPr marL="285750" indent="-285750">
              <a:buFont typeface="Arial" panose="020B0604020202020204" pitchFamily="34" charset="0"/>
              <a:buChar char="•"/>
            </a:pPr>
            <a:endParaRPr lang="en-US" b="1" dirty="0" smtClean="0"/>
          </a:p>
          <a:p>
            <a:pPr marL="285750" indent="-285750">
              <a:buFont typeface="Arial" panose="020B0604020202020204" pitchFamily="34" charset="0"/>
              <a:buChar char="•"/>
            </a:pPr>
            <a:r>
              <a:rPr lang="en-US" b="1" dirty="0" smtClean="0"/>
              <a:t>We expect you to try your best and to work hard.</a:t>
            </a:r>
            <a:endParaRPr lang="en-US" b="1"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94646" y="2819400"/>
            <a:ext cx="2133600" cy="20859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797814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Successful students have daily routines</a:t>
            </a:r>
            <a:endParaRPr lang="en-US" sz="5400" dirty="0"/>
          </a:p>
        </p:txBody>
      </p:sp>
      <p:sp>
        <p:nvSpPr>
          <p:cNvPr id="3" name="Text Placeholder 2"/>
          <p:cNvSpPr>
            <a:spLocks noGrp="1"/>
          </p:cNvSpPr>
          <p:nvPr>
            <p:ph type="body" idx="1"/>
          </p:nvPr>
        </p:nvSpPr>
        <p:spPr/>
        <p:txBody>
          <a:bodyPr/>
          <a:lstStyle/>
          <a:p>
            <a:r>
              <a:rPr lang="en-US" dirty="0" smtClean="0"/>
              <a:t> </a:t>
            </a:r>
            <a:endParaRPr lang="en-US" dirty="0"/>
          </a:p>
        </p:txBody>
      </p:sp>
      <p:sp>
        <p:nvSpPr>
          <p:cNvPr id="4" name="TextBox 3"/>
          <p:cNvSpPr txBox="1"/>
          <p:nvPr/>
        </p:nvSpPr>
        <p:spPr>
          <a:xfrm>
            <a:off x="76200" y="5257800"/>
            <a:ext cx="822661" cy="923330"/>
          </a:xfrm>
          <a:prstGeom prst="rect">
            <a:avLst/>
          </a:prstGeom>
          <a:noFill/>
        </p:spPr>
        <p:txBody>
          <a:bodyPr wrap="none" rtlCol="0">
            <a:spAutoFit/>
          </a:bodyPr>
          <a:lstStyle/>
          <a:p>
            <a:pPr lvl="0"/>
            <a:r>
              <a:rPr lang="en-US" sz="5400" b="1" dirty="0" smtClean="0">
                <a:solidFill>
                  <a:srgbClr val="000000"/>
                </a:solidFill>
              </a:rPr>
              <a:t>8.</a:t>
            </a:r>
            <a:r>
              <a:rPr lang="en-US" b="1" dirty="0" smtClean="0">
                <a:solidFill>
                  <a:srgbClr val="000000"/>
                </a:solidFill>
              </a:rPr>
              <a:t>.</a:t>
            </a:r>
            <a:endParaRPr lang="en-US" b="1" dirty="0">
              <a:solidFill>
                <a:srgbClr val="000000"/>
              </a:solidFill>
            </a:endParaRPr>
          </a:p>
        </p:txBody>
      </p:sp>
      <p:sp>
        <p:nvSpPr>
          <p:cNvPr id="5" name="AutoShape 2" descr="data:image/jpeg;base64,/9j/4AAQSkZJRgABAQAAAQABAAD/2wCEAAkGBxMTEhUUEhQUFRUXFxgYGRcVGBcYFRgZFxcXFxwXFxgcHCggGBslHBUUIjEiJSkrLi4uFx8zODMsNygtLisBCgoKDg0OGxAQGywkICQsLCwsLCwsLCwsLCwsLCwsLCwsLCwsLCwsLCwsLCwsLCwsLCwsLCwsLCwsLCwsLCwsLP/AABEIARMAtwMBEQACEQEDEQH/xAAcAAABBQEBAQAAAAAAAAAAAAAAAwQFBgcCAQj/xABEEAABAwEFBQQIAwYEBgMAAAABAAIRAwQFEiExBkFRYXEigZGhBxMyQlKxwdEUgvAjYnKS4fEzorLCFiRTc4PSFUOT/8QAGwEAAgMBAQEAAAAAAAAAAAAAAAQCAwUBBgf/xAA6EQACAQIEAgcHAwMDBQAAAAAAAQIDEQQSITFBUQUTYXGBkdEiMqGxweHwBhTxI0JSFTNyNEOCosL/2gAMAwEAAhEDEQA/ANuQAIAEACABAAgAQAIAEACABAAgAQAIAEACABAAgAQAIAEACABAAgAQAIAEACABAAgAQAIAEACABAAgAQAIAEACABAAgAQAIAEACABAAgAQAIAEACABAAgAQAIAEACAM/249KVnsTjRoj8RaBkWhwFNh4PdvdyA6kKDnyLI029WZVe3pPvKq7/GNPP2KIDGjLcc3HvJ+iqbb4l8YRXAQpbbXpgI/FVY39slw6mC4eIUHJ8yxQjyLbs16WLVSwi2MZWp/GDhrRxk9l56gTxU41Wt9SqdGL1Whr1xX3QtdIVbPUD26H4mn4Xt1aVemnsLSi1uSK6cBAAgAQAIAEACABAAgAQAIAEACABAAgAQB45wAJOQGZKAMh9KfpIexrrNZJY49l9Q5ESDk3PIkb9yolUzOyGYUrLMzFKQLnF2p++/nojZWJbskqdiLRL3YZdO6T3KF7krWJKzXeX6BwbMwRqeJnVcsducXldwmSCTzdA7oEBd2Obk/wCi3aH8HbA1xIpv7DwdIOjpGRg7+BK7GWV3OShmjY+igUyJggAQAIAEACABAAgAQAIAEACABAAgAQAIAru3dreyzEUiGveYBPjpv0VVaVoltGKctT5zvKyPqVSwy6piJc4yZJzJPXVLQdtRySuLPsooNJyxbp3FdzXOZbEbYqpdUxOAJnV0/wBlZsivVsuNIQ2cx8lxARt5V5BBg9f7QuNkkiCo0yHZE5eI+6i2WJH0p6Pb0daLDSc8y9ssceOHQ/ywmaUrxEq0csiyKwqBAAgAQAIAEACABAAgAQAIAEACABAAgDPNsq7q1Y4ScNOWjhOhPPP5JGtUvK3Ifo07RvzKNSsTWPJIlx1KqTL8o2vO5xUbIRewaEdYaJY6MIy5BTUitxJS0VyGzh/orEytord5WpheAZBP6/ohpnU0I0QMt48wDpn1+qi0TizafQ3aJoVWfC+f5miflPerqD0aF8StUzQ0wKggAQAIAEACABAAgAQAIAEACABAAgAQBRbTYYD+M1PJ7o8gFnOPtM0oyvFFJfT7SqGESNGj2CDru/XepEWiJtVFrST+uikiDGN9WprW6wCNVamVNFQtVBzt2mcju+mfcpkGL2OgRrOm/ny81FkkaP6MbzbZ6sPybVhpOkGYBPKSfFdhLLIjUjmibImxIEACABAAgAQAIAEACABAAgAQAIAEACAKvtJVa2pA1LZjjO8cUrV0kO0NYFDe2HFLNDcWSNmbiEKJMi9obrcRIBn5hc2OWTISrY2vp4H9RxCsUitxGDLA8PbTDcZkRHP5K3MVZWWG0bGAUXOk+sDcWkNOEThGWZiVXndy50VlKw+s5pEExgj55nwCnPUpgfQOy1vNey0nky7CA48SN/eIPemqUs0UxKrHLNollYVggAQAIAEACABAAgAQAIAEACABAAgCubct/wCXxim+o9p7OBskZHM5iG5Cc1VWinEvw8mpWM4a2pWptqYXUnEGWGJBaYOe8bweaTkrMfTuhlctoDsThUcSHFpbjIIIjcOqMrsdUlexbrFamvGGC46GSXD56qDJ6cBrabna4k6EHyOaiSOLvoBhOL3ZHOOI7l2+hxR1HX4d7WvrPcYczTPIQYJ4E6d6Fvcsk0otGc3lS7TNAC2PzE/0VsthKO5rXovtk0jT+Hd9e/PwCtwz3QviVezLwmxUEACABAAgAQAIAEACABAAgAQAIAEANrwbNN3SfDNQqe6y2i7TRSyzHUcG+4CO86pFu7NOMbLUoV/7OUfX4wO1vAMformdnVTTLXstTDGgBsADRRuWuOliUqtkujhHfoonNhK3t9WMTQCQBM7xvXbHLlZvnaE1KZptbhDWgmfePdoJkxvhTiiqcip3nplqMxPKCP8AV5lTZSi4eh63uNre33H0cXeC0jyJPepUNKjRXXSyXNiTokCABAAgAQAIAEACABAAgAQAIAEACAOXtkEcclxq51OzuUW8GPo1ThfBccwRIgb9x4b1nyjZmvCakrlZvOnirmoTMwMshllooFqJe7ngDLVcZYSVIxme77rhFnNqzHX5qRTuZxtLSNOrh5TG+O1mOMKUWRyOWyIOlXNTFJmMIHKNSpyWhWtDR/Q3YCHF5Hs04nrhA8pU6C9tsoxD9hGrpwTBAAgAQAIAEACABAAgAQAIAEACABAAgCv7WXN66niYS17c5aYcWjdwJ6qqrBNXG8LXySs9mZzaWuacy+ZyxBpnrACSduBpOSew7slpIzIUSSZJ2aviMI2IylceXnbqVCniqOA4DeTwA4oOQhKcssFdma3teor1jWIgAYWj4WnXvOSjc9HgMB1KzT3ZCNpN9aS0wHCS0aiOHAH6K+N3C5i9JYWNKvlp8dbcvsbb6Jw02M1B71Rw7mQAPme9MYdWjcwsS/asXRXi4IAEACABAAgAQAIAEACABAAgAQAIA8cQBJyA4oBK5Ur99IVks5LWk13xP7ItLBmR2nzkMtwPKSq5VYriP0ujcRNpONr8/Tcx227cuq20tbTa1j3DCGz2ZidTmNToNdyWcVKObYcrJUavVJ3stX2l0t1poUWBz3GMgCc5J5AKl6E6NKpWllgiAvDamDFHIfERA6Aceqjc0qPRjv8A1nb85let1vLnS8ue7xQlmdjYXVYWHsx8tW/UbNqudmBA/e0/qpuCi/afkVrE1cRC9ODXbLReWrf5qN6ZIqCCZHaJOp3Dp0XZ1HJclwFqGHVKpveT1k3x5LsXJFy2b2vtFlypOBYTLqbxLSchIOTgYA3ohVlHYniujMPidZKz5rR+jNQ2Z25o2khjx6modATLHHg12WfI+abhWUtDzOO6Gq4dZ4+1H4rvRa1cY4IAEACABAAgAQAIAEACABAAgBrel4U7PSfVqmGMEnieAHM6KMpKKuy7D0J16ipw3ZiG1+3de01TS9ill+zacsxPbPvHy5JGpVlI9hg8BRws1Fay5+nL5lWtdfDTcYxOP2y8o/QVe9kx2o1GMpRV2iKsNYUy10DFMnLMqbuzz8o892T14XkahbPu/M6qpm30fh+qpvNuxk5wcDI7Pl3Bc2HkoyjrsI2eji4hvz5dFLYppUusdlpH5/YXtVWG5aBcGK1RRhpshGxMhmM6uz+3kuzetkUYSH9PrZbvX0HVF+fVRGYu7H9KoQulzijYPR5tULTT9TVd+2pjKdajRv5uG/uKfoVcys9zw3TXRn7ep1tNew/g/R8PIuSvMIEACABAAgAQAIATo12vEsc1w0lpBEgxGXMHwQAogAQAIAzH0wXr26NlnItfVeOQ7LfIVPJKYmW0T0v6fpJZqr46L5v6GSspE1MR1cfmlbnoI07TzPiJXg4h9QTAxs05yI8AFNbeYrWcozlr/j87C7rOAd07yPkCq23sOQpQftNanHq55D9ZIOpZtOHE6NPFroN3FBJxzu3AV5BcL72WVCNtZLCurcoxEb0mhU+w0clxlySVJISsDsRc78o7tfP5KTVijDSzylPhsvD7kjQMrg7F3HVy251KsKzPapua4d0gjoQYPVShLK7lFWlGvGdKWzVvzu3Pomz1g9rXt0c0OHQiR81qJ3PmU4OEnF7p28hRBEEACABADe322nRpuqVXBrG6k/IcTyQRlJRV2ZZeW17q9paXuLLN2muphzgcJ0LoyJmCeQy5r/uIqdhzD4GtUpurJWVtE+XPx4Fm2St7W1jTp0iGVDk/JoxAEkDiDBPEEOTtRJ2kuInG69l7ouqqJAgAQBgO3Fs/EW2rV1bnSb/C15GXUNn8yzqss0mz33R+F6mlBdl33uz+xB1Gw4clUaElqJW+gC6eLgT3Ax5lSTsL1aWdrv8AkcOfG7PmoonJnkrp3gErhNHoXDtzpwBEFBK6asxran4ac79B1XYq7KMRUdOi2t9l38Dqi4U6XQeJ/uuv2mFLLQw9+S+I8sQIpidT/c/NcYxh01BX3FrDq/8Ah+oQSj7xu2wNq9ZYKB+FpZ/I4tHkAtKi7wR4Dpql1eOqLm7+auWBWGWCABADa8LcyjTNSoYaPEncAN5KjKSirs5KSSuzGtqtpKlqqS7s02nsUwcm8zxceKzq+KvpE1ujOiZVmq+IWn9sfq/oit1X8YPIiR3g6qiH+TNXG4iz/b0kpTa15RXOXZyXEtFxXj62kG1XvxU+yxrJzAjCZgSdBu0Ak4s9vDTUo5WeTqSjmbi82Xd81xaNbuS3euoteWlh9ktJky3I5oaadmSH64BHbRW31NlrVd7abo/iIhvmQozdotjODo9dXhDm15cfgfPdV3sRxKzGfQ82py8rhNsRqOlBC4k5BxxOJQRTCVwsQoCuHbA5B2xHXkTgEbnjzBE+MK2la+pndIuapRy/5L4/c9b23MpjRsOd9B4oWicjv+5OGHjstX9PNku5/gFWbGyFbu9p3NpXUVpa3Nf9E1abI9vw1nR0LGH5kp7DP2Dx36mhbFRlzivm0XZMHnRC32ttKm6o4EtaJMZmOSjKWVXZOnBzkoriV+jt3ZHglpeQBJ7InpE67lV+4gSr0nQjmn/PcU2+76fanYn5NHssGjRx5niVm1azqy124Gp0d0ZJ2rV13R9fTzKrb6cH9fqFUkr6/wAmpicZLWlRazf3SfuwXN83yRGuTKtH2p+CPMOc8XJ4XBXyvWU3vLtk+XJDi7bS6jVa9gzMNcRqWTJGhnkOPgZUq0s93tyNKrg6GFoOlHWW8m+H87KO7+Jp+zV4tpWjCHPrCrALh7AcYggcCPkB02Z2lFTXiYkdPZ8u77F+VJMg9r7sfarM+hTeGFxaZIJENOKMuYCoqu6yj2Arxw9VVWr2v8dCJobA2L1FKnVpzUYwB1RhLHOdGbsjBznUFV5I2tYZfSuKVRzjLRvZ6ogbz9FgOdntJH7tZoP+dsR/KVW6S4Mdp9PT/wC5BeH3uVe8fR3eFMSKbKv/AGng+TsJ8lXkZoQ6Zw01u13r0uV223fWpf41GrT3dtjmjuJEFQaaNGjiKVZexJPxI9rkE0ztplcLY6ijFwuSvud09YKCUVrZkRe9WCBxI8s1dRje7MTpWrkyw5tfDUc3QyGl51cZ7t365rlR62XAZ6MptU3VlvLXw4D153Ks0JvWw8sJh3dC6idtDU/Q/U7Fpbwew+IcP9qcwuzPJ/qmPt0pdjXxXqaEmjypE37fjLODiE5SQTAjzneqqlVQ0GKVBzV72Myvq00aVYNp0mhtUGoTSH7OmMRZ+0+ESNctdAs2rTcnf4Glg8PHrFVrPM1ouzj+dpHh8EwQQd4iP1ySii07Ghi8eppxpuyXvT4R7Fzk/gJ2uliClTnZ6GKqM8f/AEaKy009XzfN832EaywOJiP1xK7mc3eRuKFHBUeqw+i4y3bfZzl8I/Af0rtAEO7538ldGVjz2LUp9iXD6vm+bZLXRWJY6iT6mnRjBhMue3WQdZB79Nd2tg6yfsSe4lLa63X40aTsvewq2cE4waYDXuqb4E4g7eCIMnPMdVY4tOxK6tc6qbQ2eSMeXxQSw9HAQl6l09UCqR4sUp2prxLHNcOLSCPJV3Lk01oDqi4ySRR702ttNC2OoupuwOg0iGnC5sCTiG8GZk/MKt3THqdKlOne+pMf/KWg0i92FjQCSTnl35fNcuyHVJMh3XVQtRM0abiRJd6trXH8zYKhuN069Sn7smvEirZsDSJlhdT6HE3/ADSfNRaHqfSdaO9n+dhFWnYaqPYqNd/EC0+UrljRp9MU378Wu7X0Ia33JaKIxVKZDQfaBDmjOMyCY3axquWZoUcbQrSywlry2fxKjfedVjeJTNHSMmYXTF5YmnBcWSzHYQByyCX3N2MlCKSFqQ3nVBZTXFjqzuQXxNP9Ef8AiWr+GkfE1E5heJ5b9T+5S75fQ0lNnkCr7eUaIpNq1aWPC4CQXDIzk6DmJ4/VLYlKybQ5g5Su4pmZV7U4BzLVFGzVAYpgAVHNkGAPdza0yc5G9K3tuaEL39nfmQGyFUmpVot7VJplmsAk6CczylQrPKs3FhLo54uoottQjr4vfx7eBc6VFoEmB9PuUhKRo1a1HDwUIaR4dv27d3w5ja1EgSxhI4nIeJU6clxZlVKlaq/6cG/grdhF13Wj/pz0g/VXKdPmJVcPjZb034W9RjSrVKVZtb1VRzqZmC10EGAQZyiPCJCYo1VGWjRT1VaO8GvBlnvm2VRQc+haX46rWuaKJLRq14HZzmJHHtRmAVrVf6lPNHc7hHCnWSmrx9fQoNn2qtLTPrJPFzWEn82HF5pOOIqrTMzbqdH4WWuRX7NCSs/pDtNJ0htE8y12IjX2sS71r4pC3+nUVqrrxJyyemF//wBlnBAGZFT5At+qLp8CmWEy7S+BM2O/haHOtdb9nZ6bMmncd5PFxOXcEvJ3ehdSpZFZ7i9G8nWsy/8AZ2duYacgQMw5/HpoFHck7LbclLuquLi6mIZoCcp5xuC73Ee8nAwOGRk70WuRvYBZxwXMoZxteV106rCx7Za4Qd3P5gLjiW0a8qc1OO6Mc2x2IrUKwrUx6yiP52k5DEN45hSjJKDiaHXSxGKhVa2T07SFoMOpGarZvUoStme7FxV4ghcGM/NDik9BbFmq+iFudod+7RHnV/oncNxPLfqd6Ul2y/8Ak0dNHkjmoyQQd4hcaurHU7O5he22ytV1rFnFbG9wL5cC1gZrmcyTyH9VmVWqT11N3DvrIZloh/cWx1GzS4vfUqO1M4W9wGYHekaldz0G4xa/Pz6k1kBDQB0VOr0RaoJPM/Mj6jW4iX9wPFV2aeo1e6VhkLPSBJlw/hdA8Bkg62xnare2kQ9mN7hIwzLeZ01jmrIQzaEWyTu+3Y2EAtGL3wJIBzkeKbwPSDoTyVfde/YI9I9GxrQVSl7y1Xb2Gc7W3cKFodBxNfLgYjtbx0kg9HALTnFXvF3T2YnQrSy5ZaNb3IapSfhxFrgNziDBzjXquJEpVFcQxwRO7PqeClYqlLUlr1v41KFKz08QpslzpyLnEmNNw+Z5KuELaslKd3oTmyt/eseylXeGsa3Lc0kb3cVXJZSTjdXRot2Xy20g0rO6KbDD3jV3JvAc/DiudhBxs9SfNtpUG4W5kRIaC4idJjSeakovgiqTX9wz/wCLqROHMGYzy01UHPgdVNXJejbWvaIK5c71dmIXlSa6jUDtCx09MJXCdOTjNNczGHEOGevFcue4lBXEqlOdImNDp3cFwLStoJNZxEcIOR70BHtVjVPQxagRaGTn+zdzjtggjkSPFOYV7o8x+po3VKa7V8jTE2eTM9btjVrsc5lSlSAyDWgvqnxkDqfBZLxc5byUe7VnpP8ATKVNpKEpvtdo+vgRFZjnuxudUJ3l7iSek6DkFnTnKW7v3mnDLBWiku5Ig9p76ZSaxjnP7efZ3NGWI55gnQb4TMcLLq8zer2QvTxceuajHRbvt7Brdbg2o5rHYhAJcN8iQOi631VHTeXy+5GtP9ziNfdhw5y+xNV7UQ3LU6JSNOU5KMd2XSqRhFzlsiE2mvSowCjSMOIl7hrmMmjhrJ7hxWvJwox6qPizNwtKWIbxFX/xRVKFqdo8l3UkkJecU9jTg2tya2cvHA80yezq3+E7u77JPE07pTXiXUnq4PwJy/7t/FUTTBwuDg5p3SJEHkQSPDgq8Li5UXZ6x5ehVicIp+1s+f0ZltvstSk8sqNwuG4+UHeFvU5xqRzRd0YlVSg8skNi6TmrCpO53Taotl8I3HLGKpsdhTJO7b1rUJ9S8sJEEjWFXZXuWOhF7myeiqw+ssOJ5LjUtOIkmSQ2m2STJzxF39E7T9wxMc7Vbcl9Tn0gXNDmPpiDje7LlA+pSU1eTfacpT0RA3DtABUdTJhzDBaegMjlmq5K249D2loSu1O07G0HUmGalQYYHutOpPDKQOqLjmBw3WVVJ7LX7GfBRPUpnrnZZe6ZXSa2FHRB4ESundy8+hwj8TVzAPqiI44ajPll4pjC+8zzf6k/6aLt/d9Ga2njxZnl43TZ7M4U6IPZHaLjJJOnLTgN6xMZSp0Uox3ep6PCYqviW5Tem1kQN6Wk9loObzHQak+CVw9LraiiOYir1NJz8u8gtsriOClUdk57WvHEU3DsgzvDQO+Vo1JS/cZee3cJYSUI4Vz5Xv3nFyWfC2dJz+w8ISWJqZ5t8BrD03Cmk93q+9kiyqIdUdEDJoOhP2keATWHth6TrS3eiFMTfFVlh47R1k/zy7yAr9qXEdokl3GT9Ek5tu7NhRUUkuBE16esBXxkVu4xktcHScsu4q7SScSvVNS5F0sF5SGkFZFSk02jTTUkPr5uelbKQDsnDNrhq0/Ucl3D4idGV4+KEsRh4zWWXg+Rm987NV7MMTwHUyYxtzbPwu3tPXXcSvQ0q0a0c0f4MKdGVKeWXh2jGk1EmN0ojlgVTHYI9ehEpn0V6MqWGwWfm6sfB7mbyfh/tono6RPL4zWq/D5dy/OZ7tdXzZTbm92n5jH0WfcsowufP+1lUi3Vi2QA4NHNrQGh3eBi71dBxnBW2H1GdGp8ws1rS8otG/h8QmiRpVtOagaEZXFWGCRyXS1PUWpexHIhBOLL76JLvebQ+tEMYwgni5+GGjuaSfy8U1hYu9zz36jrwjh1S4t38Fx+nmaynTxRmF4W7G5zzliMx13LzeLq9ZVbPW4Kh1dKKK1SItFsbS0Bw0h/5HtD+/BKd6Oho5CXS9SyjDxLt6UrMwtoDeS4R+42D8yB3prFpRXW8UmvP0EMBJyfU8G0/L10KNaQRDW6uMdBvKy8PR62oo8OJt4iuqNNz48O8iLbbDUrGmxxDKbcAjQuntO56R0HNNY6adlwRHo2h1dPNL3pav6HlOrgyeCQMg4bhwI3j5JBrNsaJ4+yh4xNg9Pp9lxTcXZnGiMtFCNQmYTINWErLVLMt27mP19FKcVPUlBuOhZrmvbQErPrUWtUM6TRZcdNzSKjQ6m8YajeLTrHMZEHiAjCV3RqKXDZ932EcTh+tg48Vqu/7mTXxdps9erRJnA8gH4m6td3tIPet+ejEsO80ExFqqY9EIkgcwux3IVXZH0lsk4UrBZych6jF/8Ao4u5fFw8E1UllgeYqrNWa7fkV232z1larV3NijT64QXu7sUdXclk16uWDfPRfX87TYwlBXXm/p+dhnO3Vja4tqtGYcaT+oa2o094qEflVmEk+oj4/MdlSvVa5pP6Mrdmo5jwP0+yvbui+lTyyRbtmNkKttxii9rSxuKHzhMkACQMt+7cuU6TnexfjcXHBxjKV2m7fcSvTZy12Yn19B7R8YGKn/O2QO9clSnHdEqHSNCt7kl3bPyY/wBk9nK1seAwQz3qhHZaPqeAClTpObDF9J08LC8t+C4v85m43PdlOzUm0qQhrd51cd7jzK0IxUVZHh8TiamIqOpU3fw7B6pC5jVutEA95XkeJ7q2gy9Gtk9deLHn3S+ofytgeZpr0ODjamjzfSs71rckvUtu31fHag3dTYB3v7R8sCp6RlpGPiS6JhrKfgUW0WzCypWgZHDTnj8Q8z3Iw66mln4yLqq/dYlUv7Y6v8+BW7r7MOPvfePoUpX9rQ2o6Mn6jMTCQkk7MsaIsyDLSQeI/WaY0ejInT7WHZVBB+IafmH2XFTa1iduMrXQMSM94jQq6E+DONaCVJ+8KTXAlF8SwXXe5ww7dB8EjVoWd0XxknuM9vrNL6Nduj2erd/FRhok8TTNIrWozz0oy8H3ox4w6urKHbddz1KuFIbR3SHab1ClDcqre6/z0N02htZoWSyWdkl72UKQG84WN+pHip4t2ioow8PDrKk5va7fxI+0MDYY0yGyJ4uJLnu73F3dCwcXPNPKtlp6/E3cNHLC73f4l5FRv+niba2/A+zVfFr6Z/1MT2E/2Pzn9y2P+/HtTX1+hXLJSz8PLNXxZounobP6I7Lhp138XMaPytLv948E7hlo2eb/AFFVvKnDsb83b6F/TJ5sAEACABAGF3u8gHoV5KO57seehx5FueIyNBxJ4dpn/qF6LCe4jy/Sn+/Lw+Q99ItvipXc2AR2B1ADfmCk8V/UxCh3IcwVqWFc32shtp7lNK77PVGjsUjgdx74JVuNi1KHLYl0LJTc0/eevgRle6cAY3eAB4DPzlZXWXbZstEhIawtGsQqN2TIevSV0WRsNalJWqRwalxYcjlw3FW2Ujl7HLWgzh8OHTiF1trcmtdhSm0hRbuXRgydsDqdooOs1V2GYLXa4HNybU/hg4Xb4g7l2jUVKTUvdfwYri6EpWqQXtLhzXrxRUbyu+pQqOpVW4XN8CNxad4O4p1qxVSqKcbxE7IzE9rRqTHiIXYbnKr0Nvv5mK2mp7tnZ6un/wB2o1onXVrGk5je1cx1TInLjsu9mV0fHNDLzd33L1bt5ke8hrS5xgASegXn0rm0rydkUyjU9a+1k5ets7nRzo1Kbx/kAC1sP7jjy/kurUuqrU+9fG6+pE2UTIViNNGweim2HDVpHcGuHX2Xf7U7hnujyv6iopZKi7V9V9TQE0eZBAAgAQBjV9WFwc9jhDpIPXj039CF5jEQdOtJdp7LB1VVoxl2CvocoxbKxJAIpFsb/aYZ6ZrbwTvTRg9Kq1d+HyI/a94qWxrG6PrPcJ3wTA78/BUUFnxMpcv4LcRLq8HCPO3qanflwNrWQUBALAws/iZu6OGJp5OKdxFLrIOPHh3iOCxLw9ZT4bPu/NTHLRayahnLMjoQvNW0PY21OmUXROqjdEhK1MXYs4R1RXI4M7RTlXQlYi0MWksOYkK/SRFXiyYsdUP0Ad8+9J1IuO47TkpDqnRaTkC1w0I1H3VTm0uaLlAkrRZW2ukKNQhtRn+E8+7+64/9M/5TnomsNibf057cHy7GZuLwzpy66mv+S59vf8+8qF32Gq22MolhFUVAC05RBkkn4YBM6QtKKaYjXqxcLrW+35Y1eragd5IEmT7xOru/KOQCxcZiutndbLb1LMNhHRhbi9/Tw+dyJvWvLDOmQ8SB9UlFtyNPDwyyRAWJmG2Mp/HSrg/npOA82LYwbzRv+fmpXjql5KXKz/8AZMjKYAe07jn9wrlzNW3A0z0WN/5ipw9UfN7fsm8P7zPO/qK37eH/AC+jNOTh44EACABAEHtDcTbQ2Ww2oBkdzuTvuksZhFXV1pJbejH8DjXh5WesXv6oyRz613W0VWggg9pp94Tm0+PhnwSmAnKMnTlo0afScI1aca0dVt6Du6Wsq3swvyY3tGfZaZxCT3xPVM4LaUubYj0jf2Icl+fI2YPWgZZlO1V2NpV6zAB23moOQeAY7jiXm8ZTyV35+Z7DA13Vw8W91p5EBVIYCGyY1M5DlzOqVSvqPEbWvCRkrVSZwYurK5RCwg+opqJ2wkainYkonlJ2E4mnCfI9USV1Z6ko02ndFjp2mk4DFVc09GuHcR9VnunJbIazSWyXmeVyBBbVcY3wB4cURvtlBttaoXuy8DWriRiLGYMZADsJObZjMcuCuqzqxppOWm1uwReHoqTmo67+PYWJ7DEbki1cimr3EbRZwG58R5EH6KKVicKjctCp3S81LwrVRm2hTqu/lpuYB3vK3aC6ujHz8xKq1Oo482l8fsxpR7TYGozH1H64KS2sejur3Lp6O7YW2qjGjpYRxBBHkQD3K+hL2kZPTdKM8JO/DXy/LGzLQPAAgAQAIA4CAIXaXZyna2QezUHsvjycN4+6orUFUaktJLZ+vYNYfFOknB6xe6+q7TIHObTr20H2xTAjlIa490pfDK1FrtY3inmxEX2IXuba60Umw2oY59oCOAMwrYzaK6lCLZzel9VK7sb3S4jCXENENGc9kAH2u9ZePWaqm+XqbXRUUqLXb6ELa7zYBhbkBx1J4nml4UZPVmmRNa1NKajTkgsuYl63n4qWUml2nhq8fJGUktN0DXjeutPgdzC1NzOJVbUiSbY6oWyk1rhDpc0tkARnoZ1yMHuVbp1JNO+wOUUrCdJ76pZTOUEjEN7SdfnHVSko005Ly7TinKejLdY7M2kIZA+vVZU6kpu7OuzJ2ymaZcR17pRwuIVNJ2Q0tjC5gA+IfPkuxWZpcy6nJQk32MVuW4RQpYWjNxxVHu9pxMwHcJ7RDBoMzvjZlCdaUaUFbX+PW3mZE8RToRlVm9k/v9FfnouF2ll2KDngtcWAa6kn+i3v2FI88v1Vj4uzkn4L6WLlsldFCzuHqwXPxQ57oJ7QzAAyaMwuxw0KcXbcpxfTmKxs4Ko0ov8AtW3K75+JdVUdBAAgAQA3bUVPXRJ5GdioFJVY8zmVmQXzYS287XSaAXVqLyychic04R/M6O5L0178Vz+Y/Np9VOW1rPwfoUuz3HbHVH02UajazGl7qWGHYQQ0ua0ntCT7s671CKk3aw7VUIRU73izq7QKrjSrBzHNMlpkGRudvBHDVJ4zPC00uwd6OnHWKe+pKv2dpRk2Uh+5qczUUY8SPq3ANzVNYuXEs6uImLid8Kn+6DIkdG4ncI7wo/ukSUT1twu/dhceLR3Ijr/h3mB0lH7wFFIj7wuhzGklwgCd89FfSxKk0ralVSlpe5LXXRyGIdqAXaaxp3adyUrS1dtiynd+9uWiwUd5SpTWnwJMD9k7mfsu29kTv/UR6xjaIHrO3U1FMaNnT1h45+yM03TjHD2lPWXJcO8jPNXvk0j/AJPj3L6smrHSfGOqRi3NjssHBoGh0nUr0/R2GnFdbV957L/Fer4ni+mcfCo+ooe4t3/k/RcPMXLXVNThZwGp+y1dEedd2K3cYeQ0QBGfNQqO61LaaUbNP7FoWeegBAAgAQBHys241Y5L1y53KZx6UqrrNVs9vY3FhmlUHFp7Tc+PtKdKVp95fkz0muK1X1LbZbc19KnWIGIsyOUiQCQDu0Hgo1FlkcpvNEzTbO0vr1sZAGEZPE4hBIw8SND3pSpVvu78LGpg6GumliPsF6zkSR1SNSg47G0ncmLPaGkdl2I8fsqmmtwFOpkrljtxGsVFosgxq2vGUruUYsmKtfPgT4CVxI40kJ2GnRrEesGecNJmY/W9Xq8HZMrxCcdFqOrYykypTEYcRjLQk6SFFpyTsV0lJxlLkStKqMWEd/JUXF5ReXMyRr2v1NFpbBqvkU/3Y9qqemg5zwTkH1VPPxe31foJwpddVal7q97t5R8d32d4ldthe0B2WI5y4F0n4o3lavRHR7m/3FTw9fTzMTp/pfLfD0t+PYuS+pJs9dPtT/4yB/qXplE8U5XHZrOgNe7XhAMfRdSINj2iWtAAEclCSb3OxsiyBZ56JbAg6CABAEaSswcsJuKCSIbae7W2mzVaLoh7SATudq09xAKi3bUupuzuUvZq8D+DLXzjs4c2o0Zu7EzAGpgK+pDrYKUdyEWqVRxe3AibDelO108bRhkkRILgASATwlZWKpOnJK5uYCpmi9CNvG7siZwNG4CXHqSo06niPNuxCXZXIyaXYdO1rM6yNN6ZrQW73K6UuHzJqy26fZeOjvuk5U7bouTTHptR98R+8Mx5KtwT2JRlYZ3gHYZapUrXsxi91dHmyD3PdVLiYaAAOpP2CnjYxjFJcReNSUnqNDTqevqFpgBxA3jn5/JTvDqkpD0Ittye3AWvG21aj2McBjkYSDqd2u9FOEUnNMIuFN2toy9tptYSAIEyY1KQlZTs9jKcpTW4F4c4uPAAcA0aNHL55neidXO7vw7EcUckcq/l8yes9RzmNcHESOHcvVYbpS9ON48OB4rGdDtVZWlx4rn4nrmO3uJ74TkekqT3TM6XRVZbNCYpEaNPiPvKvjjqL4i0ujsQv7b+KOrMXlwLg4AEQI5q1V6UlpJeZS8NWi9YvyLtQdLQeQSMt2bdP3FfkdrhMEACAIolZY9YTc5cuSSK7tVtBSstMvqEycmtHtOPBoXFFyLoRvsZbZ7ztNO0fjXswMe8Cq0AkBpyaXc+JV1GpGMsq2JVqanDTdfFFvqXbSFMOs7WimRIDdM846JfG0H73Ang8U0+0iLTTkEHp05FZivFm9Gamrorn4aHuGE4Z13JpyurnEhwLvCqdRliRz6l9M4g4ho1G48l3Mp6W1B6Diha2kxln7u7u4KqVNpFsamo5uemKLq5iWOaHt6tkFviW+K5Vl1kYp7rQ5k9vTiK3bYCe07r1J3lV1J8EOVqyWiGnqQ+3U27mnEfy9r6R3pii8tFsrqO1Nt8vmXG0nQpWpwZnU+KGdZztGhUtMYio7tlm2f/AMEA7iR9fqtLCv2LGJj0utuuRJYU4pGe4nJpruYjlFrO2FG5K1iSo1IU07C843HHrypqrNcSvIjz8UVNYia4h1SPRbDwCmsVLkHUoz+y7XfiLSGUicDDmBkXTOZ/dWc5VJVFbSPzNKWHdOF5Lc52027p2NuBoD7Q7JtPWJ0c6N3Aanxh2NNyKIpcWUeyPxt9baCatsNQmXOJZSYRAZhGTXE5wBO4KdbLGNgVSc5ONPb4d7ZZLOXCg+nVa1weCIIEwdQQMhyGo4zope2u3JGdWx0pVFSwru1vLh4FfuipUsNqbQquLrPUacM7iYgH4TqI6FPw9qOWfEcqSi31lN6rdLg/Rlhve78ObcwdD91m4jDOm78DQw2L/grFupnc2Y3c+fEJeKsaqqKSujx1qpsJLi4ZDIiAOaOrctkS62xF3reofAYRh66q6lRa1Zx1Ljex124hnmpVIOx2M9S0WWjMCZa4jPeIBdHMGFnSY+pW1ROAAAwqCnVsgdnRNSpVO8lrek5nyHgU5VeWMYDFbWNiwV7SBkSBxn5JWbdxaFNvVHNItJLgZndnCgjslJKzLRcLCKUneSR00+ifw11Axca06mnAlO5M3EjzCEaAKUwuojIctViKnY6noukQQB6gDEfR/VIDyNS4SYEnvV8UjSx8nnsUy8KrvX22rJNRtaGuJktDnuaYnTIAA7t0JtLRIx5O8mT1keWYsBjDWaxvJpaSY5ne7U8UpPXUh0nJwpqnHRNXNEuho9U5/vNbkTnGSnhoRazW1KFFUqVoaaX8SuNoNq2WrUqDE+C7EdQWiQRwzTddewKdA61JSe8nZ9qJy6q7jRZJnJh3b4lG61NNaPQj9raDWtxNABkZjLy0SeIows3Y0cLVnmSuVOvXdxKzUkbJF2szqAeoCvp6bBJJoZ02CRkNdwAVzbsVxjG+xZrrqltOlBPtO+YCza8U5SNPD+6Wqu8hhI4FIE4pORXLpqEGAchom664jtllLKxoL4Insg5+CVluIttR0HlFgkBcW5RNuxbmsAAAyAWglZaGC227s7BUrkbHbCppkWLMU0VsXaFYkVs9JQcOmrqOM6hdOH//2Q==">
            <a:hlinkClick r:id="rId2"/>
          </p:cNvPr>
          <p:cNvSpPr>
            <a:spLocks noChangeAspect="1" noChangeArrowheads="1"/>
          </p:cNvSpPr>
          <p:nvPr/>
        </p:nvSpPr>
        <p:spPr bwMode="auto">
          <a:xfrm>
            <a:off x="38100" y="-1790700"/>
            <a:ext cx="2486025" cy="37433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19800" y="1975165"/>
            <a:ext cx="2895600" cy="435131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586670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9140000">
            <a:off x="793411" y="1671806"/>
            <a:ext cx="5486400" cy="1240015"/>
          </a:xfrm>
        </p:spPr>
        <p:txBody>
          <a:bodyPr/>
          <a:lstStyle/>
          <a:p>
            <a:r>
              <a:rPr lang="en-US" sz="4600" dirty="0" smtClean="0"/>
              <a:t>Successful students read and are read to Every Day</a:t>
            </a:r>
            <a:endParaRPr lang="en-US" sz="4600" dirty="0"/>
          </a:p>
        </p:txBody>
      </p:sp>
      <p:sp>
        <p:nvSpPr>
          <p:cNvPr id="5" name="TextBox 4"/>
          <p:cNvSpPr txBox="1"/>
          <p:nvPr/>
        </p:nvSpPr>
        <p:spPr>
          <a:xfrm>
            <a:off x="838200" y="6035259"/>
            <a:ext cx="304800" cy="369332"/>
          </a:xfrm>
          <a:prstGeom prst="rect">
            <a:avLst/>
          </a:prstGeom>
          <a:noFill/>
        </p:spPr>
        <p:txBody>
          <a:bodyPr wrap="square" rtlCol="0">
            <a:spAutoFit/>
          </a:bodyPr>
          <a:lstStyle/>
          <a:p>
            <a:r>
              <a:rPr lang="en-US" dirty="0" smtClean="0"/>
              <a:t>.</a:t>
            </a:r>
            <a:endParaRPr lang="en-US" dirty="0"/>
          </a:p>
        </p:txBody>
      </p:sp>
      <p:sp>
        <p:nvSpPr>
          <p:cNvPr id="6" name="Rectangle 5"/>
          <p:cNvSpPr/>
          <p:nvPr/>
        </p:nvSpPr>
        <p:spPr>
          <a:xfrm>
            <a:off x="0" y="5573594"/>
            <a:ext cx="758606" cy="923330"/>
          </a:xfrm>
          <a:prstGeom prst="rect">
            <a:avLst/>
          </a:prstGeom>
        </p:spPr>
        <p:txBody>
          <a:bodyPr wrap="none">
            <a:spAutoFit/>
          </a:bodyPr>
          <a:lstStyle/>
          <a:p>
            <a:r>
              <a:rPr lang="en-US" sz="5400" b="1" dirty="0" smtClean="0">
                <a:solidFill>
                  <a:srgbClr val="000000"/>
                </a:solidFill>
              </a:rPr>
              <a:t>1.</a:t>
            </a:r>
            <a:endParaRPr lang="en-US" sz="5400" b="1" dirty="0"/>
          </a:p>
        </p:txBody>
      </p:sp>
      <p:pic>
        <p:nvPicPr>
          <p:cNvPr id="8" name="Picture Placeholder 7"/>
          <p:cNvPicPr>
            <a:picLocks noGrp="1" noChangeAspect="1"/>
          </p:cNvPicPr>
          <p:nvPr>
            <p:ph type="pic" sz="quarter" idx="14"/>
          </p:nvPr>
        </p:nvPicPr>
        <p:blipFill>
          <a:blip r:embed="rId2" cstate="print">
            <a:extLst>
              <a:ext uri="{28A0092B-C50C-407E-A947-70E740481C1C}">
                <a14:useLocalDpi xmlns="" xmlns:a14="http://schemas.microsoft.com/office/drawing/2010/main" val="0"/>
              </a:ext>
            </a:extLst>
          </a:blip>
          <a:srcRect t="1807" b="1807"/>
          <a:stretch>
            <a:fillRect/>
          </a:stretch>
        </p:blipFill>
        <p:spPr bwMode="auto">
          <a:xfrm rot="5400000">
            <a:off x="5961729" y="3715671"/>
            <a:ext cx="3213234" cy="2944693"/>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Image result for parents reading to kid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48000" y="3962400"/>
            <a:ext cx="3048000" cy="25730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5952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Benefits of routine</a:t>
            </a:r>
            <a:endParaRPr lang="en-US" b="1" u="sng" dirty="0"/>
          </a:p>
        </p:txBody>
      </p:sp>
      <p:sp>
        <p:nvSpPr>
          <p:cNvPr id="3" name="Content Placeholder 2"/>
          <p:cNvSpPr>
            <a:spLocks noGrp="1"/>
          </p:cNvSpPr>
          <p:nvPr>
            <p:ph idx="1"/>
          </p:nvPr>
        </p:nvSpPr>
        <p:spPr/>
        <p:txBody>
          <a:bodyPr>
            <a:normAutofit fontScale="92500" lnSpcReduction="10000"/>
          </a:bodyPr>
          <a:lstStyle/>
          <a:p>
            <a:pPr>
              <a:buFont typeface="Arial" panose="020B0604020202020204" pitchFamily="34" charset="0"/>
              <a:buChar char="•"/>
            </a:pPr>
            <a:r>
              <a:rPr lang="en-US" sz="2400" dirty="0" smtClean="0">
                <a:latin typeface="Comic Sans MS" panose="030F0702030302020204" pitchFamily="66" charset="0"/>
              </a:rPr>
              <a:t>Provides children a sense of time; a way to make sense of their day</a:t>
            </a:r>
          </a:p>
          <a:p>
            <a:pPr>
              <a:buFont typeface="Arial" panose="020B0604020202020204" pitchFamily="34" charset="0"/>
              <a:buChar char="•"/>
            </a:pPr>
            <a:r>
              <a:rPr lang="en-US" sz="2400" dirty="0" smtClean="0">
                <a:latin typeface="Comic Sans MS" panose="030F0702030302020204" pitchFamily="66" charset="0"/>
              </a:rPr>
              <a:t>Provides security and predictability</a:t>
            </a:r>
          </a:p>
          <a:p>
            <a:pPr>
              <a:buFont typeface="Arial" panose="020B0604020202020204" pitchFamily="34" charset="0"/>
              <a:buChar char="•"/>
            </a:pPr>
            <a:r>
              <a:rPr lang="en-US" sz="2400" dirty="0" smtClean="0">
                <a:latin typeface="Comic Sans MS" panose="030F0702030302020204" pitchFamily="66" charset="0"/>
              </a:rPr>
              <a:t>Forms good habits</a:t>
            </a:r>
          </a:p>
          <a:p>
            <a:pPr>
              <a:buFont typeface="Arial" panose="020B0604020202020204" pitchFamily="34" charset="0"/>
              <a:buChar char="•"/>
            </a:pPr>
            <a:r>
              <a:rPr lang="en-US" sz="2400" dirty="0" smtClean="0">
                <a:latin typeface="Comic Sans MS" panose="030F0702030302020204" pitchFamily="66" charset="0"/>
              </a:rPr>
              <a:t>Lessens anxiety</a:t>
            </a:r>
          </a:p>
          <a:p>
            <a:pPr>
              <a:buFont typeface="Arial" panose="020B0604020202020204" pitchFamily="34" charset="0"/>
              <a:buChar char="•"/>
            </a:pPr>
            <a:r>
              <a:rPr lang="en-US" sz="2400" dirty="0" smtClean="0">
                <a:latin typeface="Comic Sans MS" panose="030F0702030302020204" pitchFamily="66" charset="0"/>
              </a:rPr>
              <a:t>Lessens power struggles, child knows what is expected</a:t>
            </a:r>
          </a:p>
          <a:p>
            <a:pPr>
              <a:buFont typeface="Arial" panose="020B0604020202020204" pitchFamily="34" charset="0"/>
              <a:buChar char="•"/>
            </a:pPr>
            <a:r>
              <a:rPr lang="en-US" sz="2400" dirty="0" smtClean="0">
                <a:latin typeface="Comic Sans MS" panose="030F0702030302020204" pitchFamily="66" charset="0"/>
              </a:rPr>
              <a:t>Helps child get onto a schedule    </a:t>
            </a:r>
          </a:p>
          <a:p>
            <a:pPr>
              <a:buFont typeface="Arial" panose="020B0604020202020204" pitchFamily="34" charset="0"/>
              <a:buChar char="•"/>
            </a:pPr>
            <a:r>
              <a:rPr lang="en-US" sz="2400" dirty="0" smtClean="0">
                <a:latin typeface="Comic Sans MS" panose="030F0702030302020204" pitchFamily="66" charset="0"/>
              </a:rPr>
              <a:t>Helps child handle change more easily</a:t>
            </a:r>
            <a:endParaRPr lang="en-US" sz="2400" dirty="0">
              <a:latin typeface="Comic Sans MS" panose="030F0702030302020204" pitchFamily="66" charset="0"/>
            </a:endParaRPr>
          </a:p>
        </p:txBody>
      </p:sp>
    </p:spTree>
    <p:extLst>
      <p:ext uri="{BB962C8B-B14F-4D97-AF65-F5344CB8AC3E}">
        <p14:creationId xmlns="" xmlns:p14="http://schemas.microsoft.com/office/powerpoint/2010/main" val="3006238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Successful students know how to act when in a group</a:t>
            </a:r>
            <a:endParaRPr lang="en-US" sz="4800" dirty="0"/>
          </a:p>
        </p:txBody>
      </p:sp>
      <p:sp>
        <p:nvSpPr>
          <p:cNvPr id="4" name="TextBox 3"/>
          <p:cNvSpPr txBox="1"/>
          <p:nvPr/>
        </p:nvSpPr>
        <p:spPr>
          <a:xfrm>
            <a:off x="152400" y="5253335"/>
            <a:ext cx="822661" cy="923330"/>
          </a:xfrm>
          <a:prstGeom prst="rect">
            <a:avLst/>
          </a:prstGeom>
          <a:noFill/>
        </p:spPr>
        <p:txBody>
          <a:bodyPr wrap="none" rtlCol="0">
            <a:spAutoFit/>
          </a:bodyPr>
          <a:lstStyle/>
          <a:p>
            <a:pPr lvl="0"/>
            <a:r>
              <a:rPr lang="en-US" sz="5400" b="1" dirty="0" smtClean="0">
                <a:solidFill>
                  <a:srgbClr val="000000"/>
                </a:solidFill>
              </a:rPr>
              <a:t>9.</a:t>
            </a:r>
            <a:r>
              <a:rPr lang="en-US" b="1" dirty="0" smtClean="0">
                <a:solidFill>
                  <a:srgbClr val="000000"/>
                </a:solidFill>
              </a:rPr>
              <a:t>.</a:t>
            </a:r>
            <a:endParaRPr lang="en-US" b="1" dirty="0">
              <a:solidFill>
                <a:srgbClr val="000000"/>
              </a:solidFill>
            </a:endParaRPr>
          </a:p>
        </p:txBody>
      </p:sp>
      <p:pic>
        <p:nvPicPr>
          <p:cNvPr id="3074" name="Picture 2" descr="http://www.opencouncil.co.uk/images/School%20Projects/school-projects-web-images/school%20drawing%20group_opt.jpe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95847" y="3505200"/>
            <a:ext cx="4948153" cy="3352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08849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1965" y="152400"/>
            <a:ext cx="3412835" cy="6678751"/>
          </a:xfrm>
          <a:prstGeom prst="rect">
            <a:avLst/>
          </a:prstGeom>
          <a:noFill/>
        </p:spPr>
        <p:txBody>
          <a:bodyPr wrap="square" rtlCol="0">
            <a:spAutoFit/>
          </a:bodyPr>
          <a:lstStyle/>
          <a:p>
            <a:r>
              <a:rPr lang="en-US" sz="2800" b="1" dirty="0" smtClean="0"/>
              <a:t>Successful group behavior…</a:t>
            </a:r>
          </a:p>
          <a:p>
            <a:pPr marL="457200" indent="-457200">
              <a:buFont typeface="Arial" panose="020B0604020202020204" pitchFamily="34" charset="0"/>
              <a:buChar char="•"/>
            </a:pPr>
            <a:r>
              <a:rPr lang="en-US" sz="2000" b="1" dirty="0" smtClean="0"/>
              <a:t>Waits for a turn to talk</a:t>
            </a:r>
          </a:p>
          <a:p>
            <a:pPr marL="457200" indent="-457200">
              <a:buFont typeface="Arial" panose="020B0604020202020204" pitchFamily="34" charset="0"/>
              <a:buChar char="•"/>
            </a:pPr>
            <a:endParaRPr lang="en-US" sz="2000" b="1" dirty="0" smtClean="0"/>
          </a:p>
          <a:p>
            <a:pPr marL="457200" indent="-457200">
              <a:buFont typeface="Arial" panose="020B0604020202020204" pitchFamily="34" charset="0"/>
              <a:buChar char="•"/>
            </a:pPr>
            <a:r>
              <a:rPr lang="en-US" sz="2000" b="1" dirty="0" smtClean="0"/>
              <a:t>Listens and responds to others</a:t>
            </a:r>
          </a:p>
          <a:p>
            <a:pPr marL="457200" indent="-457200">
              <a:buFont typeface="Arial" panose="020B0604020202020204" pitchFamily="34" charset="0"/>
              <a:buChar char="•"/>
            </a:pPr>
            <a:endParaRPr lang="en-US" sz="2000" b="1" dirty="0" smtClean="0"/>
          </a:p>
          <a:p>
            <a:pPr marL="457200" indent="-457200">
              <a:buFont typeface="Arial" panose="020B0604020202020204" pitchFamily="34" charset="0"/>
              <a:buChar char="•"/>
            </a:pPr>
            <a:r>
              <a:rPr lang="en-US" sz="2000" b="1" dirty="0" smtClean="0"/>
              <a:t>Understands attention from teacher must be shared</a:t>
            </a:r>
          </a:p>
          <a:p>
            <a:pPr marL="457200" indent="-457200">
              <a:buFont typeface="Arial" panose="020B0604020202020204" pitchFamily="34" charset="0"/>
              <a:buChar char="•"/>
            </a:pPr>
            <a:endParaRPr lang="en-US" sz="2000" b="1" dirty="0" smtClean="0"/>
          </a:p>
          <a:p>
            <a:pPr marL="457200" indent="-457200">
              <a:buFont typeface="Arial" panose="020B0604020202020204" pitchFamily="34" charset="0"/>
              <a:buChar char="•"/>
            </a:pPr>
            <a:r>
              <a:rPr lang="en-US" sz="2000" b="1" dirty="0" smtClean="0"/>
              <a:t>Can problem solve</a:t>
            </a:r>
          </a:p>
          <a:p>
            <a:pPr marL="457200" indent="-457200">
              <a:buFont typeface="Arial" panose="020B0604020202020204" pitchFamily="34" charset="0"/>
              <a:buChar char="•"/>
            </a:pPr>
            <a:endParaRPr lang="en-US" sz="2000" b="1" dirty="0" smtClean="0"/>
          </a:p>
          <a:p>
            <a:pPr marL="457200" indent="-457200">
              <a:buFont typeface="Arial" panose="020B0604020202020204" pitchFamily="34" charset="0"/>
              <a:buChar char="•"/>
            </a:pPr>
            <a:r>
              <a:rPr lang="en-US" sz="2000" b="1" dirty="0" smtClean="0"/>
              <a:t>Is helpful to others</a:t>
            </a:r>
          </a:p>
          <a:p>
            <a:pPr marL="457200" indent="-457200">
              <a:buFont typeface="Arial" panose="020B0604020202020204" pitchFamily="34" charset="0"/>
              <a:buChar char="•"/>
            </a:pPr>
            <a:endParaRPr lang="en-US" sz="2000" b="1" dirty="0" smtClean="0"/>
          </a:p>
          <a:p>
            <a:pPr marL="457200" indent="-457200">
              <a:buFont typeface="Arial" panose="020B0604020202020204" pitchFamily="34" charset="0"/>
              <a:buChar char="•"/>
            </a:pPr>
            <a:endParaRPr lang="en-US" sz="2000" b="1" dirty="0" smtClean="0"/>
          </a:p>
          <a:p>
            <a:pPr marL="457200" indent="-457200">
              <a:buFont typeface="Arial" panose="020B0604020202020204" pitchFamily="34" charset="0"/>
              <a:buChar char="•"/>
            </a:pPr>
            <a:endParaRPr lang="en-US" sz="2000" b="1" dirty="0" smtClean="0"/>
          </a:p>
          <a:p>
            <a:endParaRPr lang="en-US" dirty="0"/>
          </a:p>
          <a:p>
            <a:endParaRPr lang="en-US" dirty="0" smtClean="0"/>
          </a:p>
          <a:p>
            <a:endParaRPr lang="en-US" dirty="0"/>
          </a:p>
          <a:p>
            <a:r>
              <a:rPr lang="en-US" dirty="0" smtClean="0"/>
              <a:t> </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387259" y="1066800"/>
            <a:ext cx="4032841" cy="289458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941162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Successful students are learning to be independent</a:t>
            </a:r>
            <a:endParaRPr lang="en-US" sz="4800" dirty="0"/>
          </a:p>
        </p:txBody>
      </p:sp>
      <p:sp>
        <p:nvSpPr>
          <p:cNvPr id="4" name="TextBox 3"/>
          <p:cNvSpPr txBox="1"/>
          <p:nvPr/>
        </p:nvSpPr>
        <p:spPr>
          <a:xfrm>
            <a:off x="0" y="4892013"/>
            <a:ext cx="1207510" cy="923330"/>
          </a:xfrm>
          <a:prstGeom prst="rect">
            <a:avLst/>
          </a:prstGeom>
          <a:noFill/>
        </p:spPr>
        <p:txBody>
          <a:bodyPr wrap="none" rtlCol="0">
            <a:spAutoFit/>
          </a:bodyPr>
          <a:lstStyle/>
          <a:p>
            <a:pPr lvl="0"/>
            <a:r>
              <a:rPr lang="en-US" sz="5400" b="1" dirty="0" smtClean="0">
                <a:solidFill>
                  <a:srgbClr val="000000"/>
                </a:solidFill>
              </a:rPr>
              <a:t>10.</a:t>
            </a:r>
            <a:r>
              <a:rPr lang="en-US" b="1" dirty="0" smtClean="0">
                <a:solidFill>
                  <a:srgbClr val="000000"/>
                </a:solidFill>
              </a:rPr>
              <a:t>.</a:t>
            </a:r>
            <a:endParaRPr lang="en-US" b="1" dirty="0">
              <a:solidFill>
                <a:srgbClr val="000000"/>
              </a:solidFill>
            </a:endParaRPr>
          </a:p>
        </p:txBody>
      </p:sp>
      <p:sp>
        <p:nvSpPr>
          <p:cNvPr id="5" name="AutoShape 2" descr="Image result for learning to tie shoes"/>
          <p:cNvSpPr>
            <a:spLocks noChangeAspect="1" noChangeArrowheads="1"/>
          </p:cNvSpPr>
          <p:nvPr/>
        </p:nvSpPr>
        <p:spPr bwMode="auto">
          <a:xfrm>
            <a:off x="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learning to tie shoes"/>
          <p:cNvSpPr>
            <a:spLocks noChangeAspect="1" noChangeArrowheads="1"/>
          </p:cNvSpPr>
          <p:nvPr/>
        </p:nvSpPr>
        <p:spPr bwMode="auto">
          <a:xfrm>
            <a:off x="152400"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learning to tie shoes"/>
          <p:cNvSpPr>
            <a:spLocks noChangeAspect="1" noChangeArrowheads="1"/>
          </p:cNvSpPr>
          <p:nvPr/>
        </p:nvSpPr>
        <p:spPr bwMode="auto">
          <a:xfrm>
            <a:off x="304800"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3" name="Picture 7"/>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06202" y="3276600"/>
            <a:ext cx="4030122" cy="26479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769418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304800"/>
            <a:ext cx="7755778" cy="523220"/>
          </a:xfrm>
          <a:prstGeom prst="rect">
            <a:avLst/>
          </a:prstGeom>
          <a:noFill/>
        </p:spPr>
        <p:txBody>
          <a:bodyPr wrap="none" rtlCol="0">
            <a:spAutoFit/>
          </a:bodyPr>
          <a:lstStyle/>
          <a:p>
            <a:pPr algn="ctr"/>
            <a:r>
              <a:rPr lang="en-US" sz="2800" b="1" u="sng" dirty="0" smtClean="0"/>
              <a:t>INDEPENDENT BEHAVIORS APPROPRIATE FOR K-2</a:t>
            </a:r>
            <a:endParaRPr lang="en-US" sz="2800" b="1" u="sng" dirty="0"/>
          </a:p>
        </p:txBody>
      </p:sp>
      <p:sp>
        <p:nvSpPr>
          <p:cNvPr id="6" name="TextBox 5"/>
          <p:cNvSpPr txBox="1"/>
          <p:nvPr/>
        </p:nvSpPr>
        <p:spPr>
          <a:xfrm>
            <a:off x="685800" y="1676400"/>
            <a:ext cx="5304657" cy="3046988"/>
          </a:xfrm>
          <a:prstGeom prst="rect">
            <a:avLst/>
          </a:prstGeom>
          <a:noFill/>
        </p:spPr>
        <p:txBody>
          <a:bodyPr wrap="none" rtlCol="0">
            <a:spAutoFit/>
          </a:bodyPr>
          <a:lstStyle/>
          <a:p>
            <a:pPr marL="285750" indent="-285750">
              <a:buFont typeface="Arial" panose="020B0604020202020204" pitchFamily="34" charset="0"/>
              <a:buChar char="•"/>
            </a:pPr>
            <a:r>
              <a:rPr lang="en-US" sz="3200" dirty="0" smtClean="0"/>
              <a:t>Tie shoes</a:t>
            </a:r>
          </a:p>
          <a:p>
            <a:pPr marL="285750" indent="-285750">
              <a:buFont typeface="Arial" panose="020B0604020202020204" pitchFamily="34" charset="0"/>
              <a:buChar char="•"/>
            </a:pPr>
            <a:r>
              <a:rPr lang="en-US" sz="3200" dirty="0" smtClean="0"/>
              <a:t>Zip or button coat</a:t>
            </a:r>
          </a:p>
          <a:p>
            <a:pPr marL="285750" indent="-285750">
              <a:buFont typeface="Arial" panose="020B0604020202020204" pitchFamily="34" charset="0"/>
              <a:buChar char="•"/>
            </a:pPr>
            <a:r>
              <a:rPr lang="en-US" sz="3200" dirty="0" smtClean="0"/>
              <a:t>Hang up coat and backpack</a:t>
            </a:r>
          </a:p>
          <a:p>
            <a:pPr marL="285750" indent="-285750">
              <a:buFont typeface="Arial" panose="020B0604020202020204" pitchFamily="34" charset="0"/>
              <a:buChar char="•"/>
            </a:pPr>
            <a:r>
              <a:rPr lang="en-US" sz="3200" dirty="0" smtClean="0"/>
              <a:t>Put on shoes and boots</a:t>
            </a:r>
          </a:p>
          <a:p>
            <a:pPr marL="285750" indent="-285750">
              <a:buFont typeface="Arial" panose="020B0604020202020204" pitchFamily="34" charset="0"/>
              <a:buChar char="•"/>
            </a:pPr>
            <a:r>
              <a:rPr lang="en-US" sz="3200" dirty="0" smtClean="0"/>
              <a:t>Personal hygiene</a:t>
            </a:r>
          </a:p>
          <a:p>
            <a:pPr marL="285750" indent="-285750">
              <a:buFont typeface="Arial" panose="020B0604020202020204" pitchFamily="34" charset="0"/>
              <a:buChar char="•"/>
            </a:pPr>
            <a:endParaRPr lang="en-US" sz="3200"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781800" y="1600200"/>
            <a:ext cx="1905000" cy="2857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34559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tate\Downloads\Bubble Word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76400" y="14334"/>
            <a:ext cx="5791200" cy="646266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18171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71600" y="152400"/>
            <a:ext cx="6172200" cy="48672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237447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9140000">
            <a:off x="828674" y="1923614"/>
            <a:ext cx="5486400" cy="817531"/>
          </a:xfrm>
        </p:spPr>
        <p:txBody>
          <a:bodyPr/>
          <a:lstStyle/>
          <a:p>
            <a:r>
              <a:rPr lang="en-US" sz="5400" dirty="0" smtClean="0"/>
              <a:t>Successful students get enough sleep</a:t>
            </a:r>
            <a:endParaRPr lang="en-US" sz="5400" dirty="0"/>
          </a:p>
        </p:txBody>
      </p:sp>
      <p:sp>
        <p:nvSpPr>
          <p:cNvPr id="6" name="Rectangle 5"/>
          <p:cNvSpPr/>
          <p:nvPr/>
        </p:nvSpPr>
        <p:spPr>
          <a:xfrm>
            <a:off x="0" y="5573594"/>
            <a:ext cx="699230" cy="830997"/>
          </a:xfrm>
          <a:prstGeom prst="rect">
            <a:avLst/>
          </a:prstGeom>
        </p:spPr>
        <p:txBody>
          <a:bodyPr wrap="none">
            <a:spAutoFit/>
          </a:bodyPr>
          <a:lstStyle/>
          <a:p>
            <a:r>
              <a:rPr lang="en-US" sz="4800" b="1" dirty="0">
                <a:solidFill>
                  <a:srgbClr val="000000"/>
                </a:solidFill>
              </a:rPr>
              <a:t>2</a:t>
            </a:r>
            <a:r>
              <a:rPr lang="en-US" sz="4800" b="1" dirty="0" smtClean="0">
                <a:solidFill>
                  <a:srgbClr val="000000"/>
                </a:solidFill>
              </a:rPr>
              <a:t>.</a:t>
            </a:r>
            <a:endParaRPr lang="en-US" b="1" dirty="0"/>
          </a:p>
        </p:txBody>
      </p:sp>
      <p:pic>
        <p:nvPicPr>
          <p:cNvPr id="1030" name="Picture 6" descr="Image result for sleepy at school"/>
          <p:cNvPicPr>
            <a:picLocks noGrp="1" noChangeAspect="1" noChangeArrowheads="1"/>
          </p:cNvPicPr>
          <p:nvPr>
            <p:ph type="pic" sz="quarter" idx="14"/>
          </p:nvPr>
        </p:nvPicPr>
        <p:blipFill>
          <a:blip r:embed="rId2" cstate="print">
            <a:extLst>
              <a:ext uri="{28A0092B-C50C-407E-A947-70E740481C1C}">
                <a14:useLocalDpi xmlns="" xmlns:a14="http://schemas.microsoft.com/office/drawing/2010/main" val="0"/>
              </a:ext>
            </a:extLst>
          </a:blip>
          <a:srcRect l="12946" r="12946"/>
          <a:stretch>
            <a:fillRect/>
          </a:stretch>
        </p:blipFill>
        <p:spPr bwMode="auto">
          <a:xfrm>
            <a:off x="5105400" y="3096658"/>
            <a:ext cx="3762375" cy="362638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10350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Comic Sans MS" panose="030F0702030302020204" pitchFamily="66" charset="0"/>
              </a:rPr>
              <a:t>Sleep is vital to learning</a:t>
            </a:r>
            <a:endParaRPr lang="en-US" b="1" dirty="0">
              <a:latin typeface="Comic Sans MS" panose="030F0702030302020204" pitchFamily="66" charset="0"/>
            </a:endParaRPr>
          </a:p>
        </p:txBody>
      </p:sp>
      <p:sp>
        <p:nvSpPr>
          <p:cNvPr id="4" name="Content Placeholder 3"/>
          <p:cNvSpPr>
            <a:spLocks noGrp="1"/>
          </p:cNvSpPr>
          <p:nvPr>
            <p:ph sz="half" idx="2"/>
          </p:nvPr>
        </p:nvSpPr>
        <p:spPr>
          <a:xfrm>
            <a:off x="819150" y="1066800"/>
            <a:ext cx="3200400" cy="3744008"/>
          </a:xfrm>
        </p:spPr>
        <p:txBody>
          <a:bodyPr>
            <a:normAutofit/>
          </a:bodyPr>
          <a:lstStyle/>
          <a:p>
            <a:r>
              <a:rPr lang="en-US" dirty="0"/>
              <a:t>A child who is overtired </a:t>
            </a:r>
            <a:r>
              <a:rPr lang="en-US" dirty="0" smtClean="0"/>
              <a:t> </a:t>
            </a:r>
            <a:r>
              <a:rPr lang="en-US" dirty="0"/>
              <a:t>may display some of the same behavioral problems caused by attention deficit-hyperactivity disorder (ADHD).    From WebMD   March 2003</a:t>
            </a:r>
          </a:p>
        </p:txBody>
      </p:sp>
      <p:sp>
        <p:nvSpPr>
          <p:cNvPr id="6" name="Content Placeholder 5"/>
          <p:cNvSpPr>
            <a:spLocks noGrp="1"/>
          </p:cNvSpPr>
          <p:nvPr>
            <p:ph sz="quarter" idx="4"/>
          </p:nvPr>
        </p:nvSpPr>
        <p:spPr>
          <a:xfrm>
            <a:off x="4724400" y="1143000"/>
            <a:ext cx="3200400" cy="3820208"/>
          </a:xfrm>
        </p:spPr>
        <p:txBody>
          <a:bodyPr>
            <a:normAutofit fontScale="70000" lnSpcReduction="20000"/>
          </a:bodyPr>
          <a:lstStyle/>
          <a:p>
            <a:r>
              <a:rPr lang="en-US" dirty="0"/>
              <a:t>“Children who seem excessively sleepy during the day are more likely to experience problems with learning, attention, hyperactivity, and conduct than kids who aren't sleepy. Sleepiness causes problems with concentration and mood, and can even make it hard for students to stay awake in </a:t>
            </a:r>
            <a:r>
              <a:rPr lang="en-US" u="sng" dirty="0"/>
              <a:t>class…even 9:00 p.m. </a:t>
            </a:r>
            <a:r>
              <a:rPr lang="en-US" u="sng" dirty="0" smtClean="0"/>
              <a:t>is a </a:t>
            </a:r>
            <a:r>
              <a:rPr lang="en-US" u="sng" dirty="0"/>
              <a:t>late bedtime for an elementary school child.” </a:t>
            </a:r>
            <a:endParaRPr lang="en-US" u="sng" dirty="0" smtClean="0"/>
          </a:p>
          <a:p>
            <a:r>
              <a:rPr lang="en-US" dirty="0" smtClean="0"/>
              <a:t> </a:t>
            </a:r>
            <a:r>
              <a:rPr lang="en-US" dirty="0"/>
              <a:t>National Sleep Foundation</a:t>
            </a:r>
          </a:p>
        </p:txBody>
      </p:sp>
    </p:spTree>
    <p:extLst>
      <p:ext uri="{BB962C8B-B14F-4D97-AF65-F5344CB8AC3E}">
        <p14:creationId xmlns="" xmlns:p14="http://schemas.microsoft.com/office/powerpoint/2010/main" val="2382277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Much Sleep Is Enough?</a:t>
            </a:r>
            <a:endParaRPr lang="en-US" dirty="0"/>
          </a:p>
        </p:txBody>
      </p:sp>
      <p:sp>
        <p:nvSpPr>
          <p:cNvPr id="3" name="Rectangle 2"/>
          <p:cNvSpPr/>
          <p:nvPr/>
        </p:nvSpPr>
        <p:spPr>
          <a:xfrm>
            <a:off x="2362200" y="1219200"/>
            <a:ext cx="4572000" cy="3046988"/>
          </a:xfrm>
          <a:prstGeom prst="rect">
            <a:avLst/>
          </a:prstGeom>
        </p:spPr>
        <p:txBody>
          <a:bodyPr>
            <a:spAutoFit/>
          </a:bodyPr>
          <a:lstStyle/>
          <a:p>
            <a:r>
              <a:rPr lang="en-US" sz="2400" b="1" dirty="0"/>
              <a:t>“Pointing out that adequate sleep is essential to a child's academic success and overall well-being, the researchers said that 3- to 5-year-olds need at 11 to 13 hours of shut-eye per night</a:t>
            </a:r>
            <a:r>
              <a:rPr lang="en-US" sz="2400" b="1" u="sng" dirty="0"/>
              <a:t>. Five to 12-year-olds need at least 10 or 11 hours a night</a:t>
            </a:r>
            <a:r>
              <a:rPr lang="en-US" sz="2400" b="1" u="sng" dirty="0" smtClean="0"/>
              <a:t>.”   Mayo Clinic</a:t>
            </a:r>
            <a:endParaRPr lang="en-US" sz="2400" b="1" u="sng" dirty="0"/>
          </a:p>
        </p:txBody>
      </p:sp>
    </p:spTree>
    <p:extLst>
      <p:ext uri="{BB962C8B-B14F-4D97-AF65-F5344CB8AC3E}">
        <p14:creationId xmlns="" xmlns:p14="http://schemas.microsoft.com/office/powerpoint/2010/main" val="1037330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Successful students have limited screen time</a:t>
            </a:r>
            <a:endParaRPr lang="en-US" sz="4800" dirty="0"/>
          </a:p>
        </p:txBody>
      </p:sp>
      <p:sp>
        <p:nvSpPr>
          <p:cNvPr id="7" name="TextBox 6"/>
          <p:cNvSpPr txBox="1"/>
          <p:nvPr/>
        </p:nvSpPr>
        <p:spPr>
          <a:xfrm>
            <a:off x="76200" y="5334000"/>
            <a:ext cx="763351" cy="923330"/>
          </a:xfrm>
          <a:prstGeom prst="rect">
            <a:avLst/>
          </a:prstGeom>
          <a:noFill/>
        </p:spPr>
        <p:txBody>
          <a:bodyPr wrap="none" rtlCol="0">
            <a:spAutoFit/>
          </a:bodyPr>
          <a:lstStyle/>
          <a:p>
            <a:r>
              <a:rPr lang="en-US" sz="5400" b="1" dirty="0" smtClean="0"/>
              <a:t>3.</a:t>
            </a:r>
            <a:endParaRPr lang="en-US" sz="5400" b="1" dirty="0"/>
          </a:p>
        </p:txBody>
      </p:sp>
      <p:pic>
        <p:nvPicPr>
          <p:cNvPr id="3078"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24399" y="3124200"/>
            <a:ext cx="3514121" cy="2209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116859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Effects of too much screen time</a:t>
            </a:r>
            <a:endParaRPr lang="en-US" dirty="0"/>
          </a:p>
        </p:txBody>
      </p:sp>
      <p:sp>
        <p:nvSpPr>
          <p:cNvPr id="3" name="Rectangle 2"/>
          <p:cNvSpPr/>
          <p:nvPr/>
        </p:nvSpPr>
        <p:spPr>
          <a:xfrm>
            <a:off x="641684" y="1219200"/>
            <a:ext cx="8001000" cy="3693319"/>
          </a:xfrm>
          <a:prstGeom prst="rect">
            <a:avLst/>
          </a:prstGeom>
        </p:spPr>
        <p:txBody>
          <a:bodyPr wrap="square">
            <a:spAutoFit/>
          </a:bodyPr>
          <a:lstStyle/>
          <a:p>
            <a:r>
              <a:rPr lang="en-US" dirty="0"/>
              <a:t>The American Academy of Pediatrics discourages media use by children younger than age 2 and recommends limiting older children's screen time </a:t>
            </a:r>
            <a:r>
              <a:rPr lang="en-US" dirty="0" smtClean="0"/>
              <a:t>to no </a:t>
            </a:r>
            <a:r>
              <a:rPr lang="en-US" dirty="0"/>
              <a:t>more than one or two hours a day. Too much screen time has been linked to: </a:t>
            </a:r>
            <a:endParaRPr lang="en-US" dirty="0" smtClean="0"/>
          </a:p>
          <a:p>
            <a:endParaRPr lang="en-US" dirty="0"/>
          </a:p>
          <a:p>
            <a:r>
              <a:rPr lang="en-US" dirty="0"/>
              <a:t>•</a:t>
            </a:r>
            <a:r>
              <a:rPr lang="en-US" b="1" dirty="0"/>
              <a:t>Obesity</a:t>
            </a:r>
            <a:r>
              <a:rPr lang="en-US" dirty="0"/>
              <a:t>. The more TV your child watches, the greater his or her risk is of becoming overweight. Having a TV in a child's bedroom also increases this risk. Children can also develop an appetite for junk food promoted in TV ads, as well as overeat while watching TV</a:t>
            </a:r>
            <a:r>
              <a:rPr lang="en-US" dirty="0" smtClean="0"/>
              <a:t>.</a:t>
            </a:r>
          </a:p>
          <a:p>
            <a:endParaRPr lang="en-US" dirty="0"/>
          </a:p>
          <a:p>
            <a:r>
              <a:rPr lang="en-US" dirty="0"/>
              <a:t>•</a:t>
            </a:r>
            <a:r>
              <a:rPr lang="en-US" b="1" dirty="0"/>
              <a:t>Irregular sleep</a:t>
            </a:r>
            <a:r>
              <a:rPr lang="en-US" dirty="0"/>
              <a:t>. The more TV children watch, the more likely they are to have trouble falling asleep or to have an irregular sleep schedule. Sleep loss, in turn, can lead to fatigue and increased snacking.</a:t>
            </a:r>
          </a:p>
          <a:p>
            <a:endParaRPr lang="en-US" dirty="0"/>
          </a:p>
        </p:txBody>
      </p:sp>
    </p:spTree>
    <p:extLst>
      <p:ext uri="{BB962C8B-B14F-4D97-AF65-F5344CB8AC3E}">
        <p14:creationId xmlns="" xmlns:p14="http://schemas.microsoft.com/office/powerpoint/2010/main" val="3928337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Effects of too much screen time</a:t>
            </a:r>
            <a:endParaRPr lang="en-US" dirty="0"/>
          </a:p>
        </p:txBody>
      </p:sp>
      <p:sp>
        <p:nvSpPr>
          <p:cNvPr id="3" name="Rectangle 2"/>
          <p:cNvSpPr/>
          <p:nvPr/>
        </p:nvSpPr>
        <p:spPr>
          <a:xfrm>
            <a:off x="685800" y="914400"/>
            <a:ext cx="8001000" cy="3816429"/>
          </a:xfrm>
          <a:prstGeom prst="rect">
            <a:avLst/>
          </a:prstGeom>
        </p:spPr>
        <p:txBody>
          <a:bodyPr wrap="square">
            <a:spAutoFit/>
          </a:bodyPr>
          <a:lstStyle/>
          <a:p>
            <a:r>
              <a:rPr lang="en-US" dirty="0" smtClean="0"/>
              <a:t>.</a:t>
            </a:r>
            <a:endParaRPr lang="en-US" dirty="0"/>
          </a:p>
          <a:p>
            <a:r>
              <a:rPr lang="en-US" sz="1600" dirty="0"/>
              <a:t>•</a:t>
            </a:r>
            <a:r>
              <a:rPr lang="en-US" sz="1600" b="1" dirty="0"/>
              <a:t>Behavioral problems. </a:t>
            </a:r>
            <a:r>
              <a:rPr lang="en-US" sz="1600" dirty="0"/>
              <a:t>Elementary students who spend more than two hours a day watching TV or using a computer are more likely to have emotional, social and attention problems. Exposure to video games is also linked with an increased risk of attention problems in children. Watching excessive amounts of TV at age 4 is linked with bullying at ages 6 through 11</a:t>
            </a:r>
            <a:r>
              <a:rPr lang="en-US" sz="1600" dirty="0" smtClean="0"/>
              <a:t>.</a:t>
            </a:r>
          </a:p>
          <a:p>
            <a:endParaRPr lang="en-US" sz="1600" dirty="0"/>
          </a:p>
          <a:p>
            <a:r>
              <a:rPr lang="en-US" sz="1600" dirty="0"/>
              <a:t>•</a:t>
            </a:r>
            <a:r>
              <a:rPr lang="en-US" sz="1600" b="1" dirty="0"/>
              <a:t>Impaired academic performance</a:t>
            </a:r>
            <a:r>
              <a:rPr lang="en-US" sz="1600" dirty="0"/>
              <a:t>. Elementary students who have TVs in their bedrooms tend to perform worse on tests than do those who don't have TVs in their bedrooms</a:t>
            </a:r>
            <a:r>
              <a:rPr lang="en-US" sz="1600" dirty="0" smtClean="0"/>
              <a:t>.</a:t>
            </a:r>
          </a:p>
          <a:p>
            <a:endParaRPr lang="en-US" sz="1600" dirty="0"/>
          </a:p>
          <a:p>
            <a:r>
              <a:rPr lang="en-US" sz="1600" dirty="0"/>
              <a:t>•</a:t>
            </a:r>
            <a:r>
              <a:rPr lang="en-US" sz="1600" b="1" dirty="0"/>
              <a:t>Violence. </a:t>
            </a:r>
            <a:r>
              <a:rPr lang="en-US" sz="1600" dirty="0"/>
              <a:t>Too much exposure to violence through media — especially on TV — can desensitize children to violence. As a result, children might learn to accept violent behavior as a normal way to solve problems</a:t>
            </a:r>
            <a:r>
              <a:rPr lang="en-US" sz="1600" dirty="0" smtClean="0"/>
              <a:t>.</a:t>
            </a:r>
          </a:p>
          <a:p>
            <a:endParaRPr lang="en-US" sz="1600" dirty="0"/>
          </a:p>
          <a:p>
            <a:r>
              <a:rPr lang="en-US" sz="1600" dirty="0"/>
              <a:t>•</a:t>
            </a:r>
            <a:r>
              <a:rPr lang="en-US" sz="1600" b="1" dirty="0"/>
              <a:t>Less time for play. </a:t>
            </a:r>
            <a:r>
              <a:rPr lang="en-US" sz="1600" dirty="0"/>
              <a:t>Excessive screen time leaves less time for active, creative play.</a:t>
            </a:r>
          </a:p>
        </p:txBody>
      </p:sp>
    </p:spTree>
    <p:extLst>
      <p:ext uri="{BB962C8B-B14F-4D97-AF65-F5344CB8AC3E}">
        <p14:creationId xmlns="" xmlns:p14="http://schemas.microsoft.com/office/powerpoint/2010/main" val="6912001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1134</TotalTime>
  <Words>1137</Words>
  <Application>Microsoft Office PowerPoint</Application>
  <PresentationFormat>On-screen Show (4:3)</PresentationFormat>
  <Paragraphs>107</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Angles</vt:lpstr>
      <vt:lpstr>Top Ten Behaviors for Supporting Student Success </vt:lpstr>
      <vt:lpstr>Successful students read and are read to Every Day</vt:lpstr>
      <vt:lpstr>Slide 3</vt:lpstr>
      <vt:lpstr>Successful students get enough sleep</vt:lpstr>
      <vt:lpstr>Sleep is vital to learning</vt:lpstr>
      <vt:lpstr>How Much Sleep Is Enough?</vt:lpstr>
      <vt:lpstr>Successful students have limited screen time</vt:lpstr>
      <vt:lpstr>Effects of too much screen time</vt:lpstr>
      <vt:lpstr>Effects of too much screen time</vt:lpstr>
      <vt:lpstr>Successful students have child sized worries</vt:lpstr>
      <vt:lpstr>Slide 11</vt:lpstr>
      <vt:lpstr>Successful students have excellent attendance</vt:lpstr>
      <vt:lpstr>Slide 13</vt:lpstr>
      <vt:lpstr>Slide 14</vt:lpstr>
      <vt:lpstr>Successful students have a strong work ethic</vt:lpstr>
      <vt:lpstr>Slide 16</vt:lpstr>
      <vt:lpstr>Successful students hear positive talk about school</vt:lpstr>
      <vt:lpstr>Slide 18</vt:lpstr>
      <vt:lpstr>Successful students have daily routines</vt:lpstr>
      <vt:lpstr>Benefits of routine</vt:lpstr>
      <vt:lpstr>Successful students know how to act when in a group</vt:lpstr>
      <vt:lpstr>Slide 22</vt:lpstr>
      <vt:lpstr>Successful students are learning to be independent</vt:lpstr>
      <vt:lpstr>Slide 24</vt:lpstr>
      <vt:lpstr>Slide 25</vt:lpstr>
    </vt:vector>
  </TitlesOfParts>
  <Company>Alanson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Ten Behaviors for Supporting Student Success</dc:title>
  <dc:creator>Jeanne Tate</dc:creator>
  <cp:lastModifiedBy>yetter</cp:lastModifiedBy>
  <cp:revision>64</cp:revision>
  <dcterms:created xsi:type="dcterms:W3CDTF">2015-10-19T00:24:08Z</dcterms:created>
  <dcterms:modified xsi:type="dcterms:W3CDTF">2015-11-10T00:47:58Z</dcterms:modified>
</cp:coreProperties>
</file>